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6"/>
  </p:notesMasterIdLst>
  <p:handoutMasterIdLst>
    <p:handoutMasterId r:id="rId27"/>
  </p:handoutMasterIdLst>
  <p:sldIdLst>
    <p:sldId id="318" r:id="rId3"/>
    <p:sldId id="687" r:id="rId4"/>
    <p:sldId id="680" r:id="rId5"/>
    <p:sldId id="683" r:id="rId6"/>
    <p:sldId id="684" r:id="rId7"/>
    <p:sldId id="685" r:id="rId8"/>
    <p:sldId id="686" r:id="rId9"/>
    <p:sldId id="697" r:id="rId10"/>
    <p:sldId id="698" r:id="rId11"/>
    <p:sldId id="693" r:id="rId12"/>
    <p:sldId id="666" r:id="rId13"/>
    <p:sldId id="689" r:id="rId14"/>
    <p:sldId id="667" r:id="rId15"/>
    <p:sldId id="690" r:id="rId16"/>
    <p:sldId id="694" r:id="rId17"/>
    <p:sldId id="692" r:id="rId18"/>
    <p:sldId id="676" r:id="rId19"/>
    <p:sldId id="696" r:id="rId20"/>
    <p:sldId id="445" r:id="rId21"/>
    <p:sldId id="699" r:id="rId22"/>
    <p:sldId id="700" r:id="rId23"/>
    <p:sldId id="702" r:id="rId24"/>
    <p:sldId id="701" r:id="rId2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E555A02C-43CD-400C-B2AE-09D3D90D7314}">
          <p14:sldIdLst>
            <p14:sldId id="318"/>
            <p14:sldId id="687"/>
            <p14:sldId id="680"/>
            <p14:sldId id="683"/>
            <p14:sldId id="684"/>
            <p14:sldId id="685"/>
            <p14:sldId id="686"/>
            <p14:sldId id="697"/>
            <p14:sldId id="698"/>
            <p14:sldId id="693"/>
            <p14:sldId id="666"/>
            <p14:sldId id="689"/>
            <p14:sldId id="667"/>
            <p14:sldId id="690"/>
            <p14:sldId id="694"/>
            <p14:sldId id="692"/>
            <p14:sldId id="676"/>
            <p14:sldId id="696"/>
          </p14:sldIdLst>
        </p14:section>
        <p14:section name="Abschnitt ohne Titel" id="{5DA483BE-B09A-41DF-92D9-4E90E51BAA8D}">
          <p14:sldIdLst>
            <p14:sldId id="445"/>
            <p14:sldId id="699"/>
            <p14:sldId id="700"/>
            <p14:sldId id="702"/>
            <p14:sldId id="7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1515"/>
    <a:srgbClr val="00FF00"/>
    <a:srgbClr val="385D8A"/>
    <a:srgbClr val="000099"/>
    <a:srgbClr val="5A93D8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4" d="100"/>
          <a:sy n="74" d="100"/>
        </p:scale>
        <p:origin x="51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EA0E5A0-FDDA-4C69-980C-DD9D7AD25F23}" type="datetimeFigureOut">
              <a:rPr lang="de-DE"/>
              <a:pPr>
                <a:defRPr/>
              </a:pPr>
              <a:t>24.10.2018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Fakultät für Ingenieurwissenschaften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55121F1-18C0-4EC9-B91F-226855A5C692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017415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C7FC36C-57D5-4B6F-B80A-FEB8D40E1B18}" type="datetimeFigureOut">
              <a:rPr lang="de-DE"/>
              <a:pPr>
                <a:defRPr/>
              </a:pPr>
              <a:t>24.10.2018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Fakultät für Ingenieurwissenschaften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205B617-3E23-4DAD-A88A-EA92A7E9EB7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31167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7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 is the program structure on</a:t>
            </a:r>
            <a:r>
              <a:rPr lang="en-US" altLang="zh-CN" baseline="0" dirty="0" smtClean="0"/>
              <a:t> the PC1.</a:t>
            </a:r>
          </a:p>
          <a:p>
            <a:r>
              <a:rPr lang="en-US" altLang="zh-CN" baseline="0" dirty="0" smtClean="0"/>
              <a:t>C/C++/</a:t>
            </a:r>
            <a:r>
              <a:rPr lang="en-US" altLang="zh-CN" baseline="0" dirty="0" err="1" smtClean="0"/>
              <a:t>Matlab</a:t>
            </a:r>
            <a:r>
              <a:rPr lang="en-US" altLang="zh-CN" baseline="0" dirty="0" smtClean="0"/>
              <a:t> is responsible for control and collect data from robot</a:t>
            </a:r>
          </a:p>
          <a:p>
            <a:r>
              <a:rPr lang="en-US" altLang="zh-CN" baseline="0" dirty="0" err="1" smtClean="0"/>
              <a:t>Distrubute</a:t>
            </a:r>
            <a:r>
              <a:rPr lang="en-US" altLang="zh-CN" baseline="0" dirty="0" smtClean="0"/>
              <a:t> System is responsible for receive remote Data and send corresponding command to the bottom layer.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Fakultät für Ingenieurwissenschaften</a:t>
            </a:r>
            <a:endParaRPr lang="de-DE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205B617-3E23-4DAD-A88A-EA92A7E9EB71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607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4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07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0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93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86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99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7606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76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4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5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0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3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1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3653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Gerade Verbindung 10"/>
          <p:cNvCxnSpPr/>
          <p:nvPr userDrawn="1"/>
        </p:nvCxnSpPr>
        <p:spPr>
          <a:xfrm>
            <a:off x="0" y="714375"/>
            <a:ext cx="9144000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687705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de-DE" sz="1200" dirty="0">
                <a:latin typeface="Arial" charset="0"/>
              </a:rPr>
              <a:t>-</a:t>
            </a:r>
            <a:fld id="{0A3B259E-DF95-46E5-AB88-E87C38AAE09B}" type="slidenum">
              <a:rPr lang="de-DE" sz="1200">
                <a:latin typeface="Arial" charset="0"/>
              </a:rPr>
              <a:pPr algn="ctr">
                <a:defRPr/>
              </a:pPr>
              <a:t>‹#›</a:t>
            </a:fld>
            <a:r>
              <a:rPr lang="de-DE" sz="1200" dirty="0">
                <a:latin typeface="Arial" charset="0"/>
              </a:rPr>
              <a:t>-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276600" y="6481763"/>
            <a:ext cx="37084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de-DE" sz="1600" dirty="0">
                <a:latin typeface="Arial" charset="0"/>
              </a:rPr>
              <a:t>   </a:t>
            </a:r>
            <a:r>
              <a:rPr lang="de-DE" sz="1600" dirty="0">
                <a:solidFill>
                  <a:schemeClr val="bg1"/>
                </a:solidFill>
                <a:latin typeface="Arial" charset="0"/>
              </a:rPr>
              <a:t>http://aks.uni-due.de</a:t>
            </a:r>
            <a:endParaRPr lang="en-GB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8388423" y="6525344"/>
            <a:ext cx="580951" cy="30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A0039FF-CBC9-4BCE-9357-3A73F0CA6F50}" type="slidenum">
              <a:rPr lang="en-GB" sz="1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pPr algn="r">
                <a:defRPr/>
              </a:pPr>
              <a:t>‹#›</a:t>
            </a:fld>
            <a:endParaRPr lang="en-GB" sz="12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07504" y="6500639"/>
            <a:ext cx="2290763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de-DE" sz="1400" dirty="0">
                <a:solidFill>
                  <a:schemeClr val="bg1"/>
                </a:solidFill>
                <a:latin typeface="Arial" charset="0"/>
              </a:rPr>
              <a:t>deyu.zhang@uni-due.de</a:t>
            </a:r>
            <a:endParaRPr lang="en-GB" sz="1400" dirty="0">
              <a:solidFill>
                <a:schemeClr val="bg1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75A09-1514-4D86-86B2-8D7A30178E94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EE8A-2580-4120-925F-426B6EEE66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81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d1oEeHl8k8" TargetMode="External"/><Relationship Id="rId5" Type="http://schemas.openxmlformats.org/officeDocument/2006/relationships/hyperlink" Target="https://www.youtube.com/watch?v=fNjFT24jREk&amp;t=194s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445" y="1775718"/>
            <a:ext cx="9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 sz="3200" b="1" dirty="0" smtClean="0">
                <a:latin typeface="+mj-lt"/>
              </a:rPr>
              <a:t>Network Study</a:t>
            </a:r>
          </a:p>
          <a:p>
            <a:pPr algn="ctr"/>
            <a:r>
              <a:rPr lang="en-US" sz="3200" b="1" dirty="0" smtClean="0">
                <a:latin typeface="+mj-lt"/>
              </a:rPr>
              <a:t>On Multi-agent System in AKS</a:t>
            </a:r>
            <a:endParaRPr lang="en-US" sz="3200" b="1" dirty="0">
              <a:latin typeface="+mj-lt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835696" y="5013176"/>
            <a:ext cx="588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+mn-lt"/>
              </a:rPr>
              <a:t>Oct </a:t>
            </a:r>
            <a:r>
              <a:rPr lang="en-GB" sz="2800" b="1" dirty="0" smtClean="0">
                <a:latin typeface="+mn-lt"/>
              </a:rPr>
              <a:t>15, </a:t>
            </a:r>
            <a:r>
              <a:rPr lang="en-GB" sz="2800" b="1" dirty="0">
                <a:latin typeface="+mn-lt"/>
              </a:rPr>
              <a:t>2018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900933" y="4005064"/>
            <a:ext cx="175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+mn-lt"/>
              </a:rPr>
              <a:t>Deyu</a:t>
            </a:r>
            <a:r>
              <a:rPr lang="en-US" sz="2400" b="1" dirty="0">
                <a:latin typeface="+mn-lt"/>
              </a:rPr>
              <a:t> Zhang </a:t>
            </a:r>
          </a:p>
        </p:txBody>
      </p:sp>
    </p:spTree>
    <p:extLst>
      <p:ext uri="{BB962C8B-B14F-4D97-AF65-F5344CB8AC3E}">
        <p14:creationId xmlns:p14="http://schemas.microsoft.com/office/powerpoint/2010/main" val="22424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572000" y="143340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n-lt"/>
              </a:rPr>
              <a:t>Outline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27584" y="1268760"/>
            <a:ext cx="584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latin typeface="+mn-lt"/>
              </a:rPr>
              <a:t>Feasibility study on Multi-agent network </a:t>
            </a:r>
            <a:endParaRPr lang="en-GB" sz="2400" dirty="0">
              <a:latin typeface="+mn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828317" y="2440846"/>
            <a:ext cx="4142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zh-CN" sz="2400" b="1" dirty="0" smtClean="0">
                <a:latin typeface="+mn-lt"/>
              </a:rPr>
              <a:t>Distributed </a:t>
            </a:r>
            <a:r>
              <a:rPr lang="de-DE" altLang="zh-CN" sz="2400" b="1" dirty="0" err="1" smtClean="0">
                <a:latin typeface="+mn-lt"/>
              </a:rPr>
              <a:t>cooperative</a:t>
            </a:r>
            <a:r>
              <a:rPr lang="de-DE" altLang="zh-CN" sz="2400" b="1" dirty="0" smtClean="0">
                <a:latin typeface="+mn-lt"/>
              </a:rPr>
              <a:t> </a:t>
            </a:r>
            <a:r>
              <a:rPr lang="de-DE" altLang="zh-CN" sz="2400" b="1" dirty="0" err="1" smtClean="0">
                <a:latin typeface="+mn-lt"/>
              </a:rPr>
              <a:t>task</a:t>
            </a:r>
            <a:endParaRPr lang="en-GB" sz="2400" dirty="0">
              <a:latin typeface="+mn-lt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27584" y="1854803"/>
            <a:ext cx="650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FF0000"/>
                </a:solidFill>
                <a:latin typeface="+mn-lt"/>
              </a:rPr>
              <a:t>Brief introduction for similar research platform</a:t>
            </a:r>
            <a:endParaRPr lang="en-GB" sz="24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07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3240360" cy="243027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527368"/>
            <a:ext cx="4086225" cy="158115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3306024"/>
            <a:ext cx="4076700" cy="1362075"/>
          </a:xfrm>
          <a:prstGeom prst="rect">
            <a:avLst/>
          </a:prstGeom>
        </p:spPr>
      </p:pic>
      <p:sp>
        <p:nvSpPr>
          <p:cNvPr id="6" name="AutoShape 1" descr="C://Users/User/AppData/Local/YNote/data/weixinobU7VjlzMU9H6A_Ewa7A8j3spZok/d7dbad11ffb84c94b038c7837788ceb7/qdefault_6s.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547664" y="4896007"/>
            <a:ext cx="6099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3884"/>
                </a:solidFill>
                <a:hlinkClick r:id="rId5"/>
              </a:rPr>
              <a:t>RoboCup</a:t>
            </a:r>
            <a:r>
              <a:rPr lang="en-US" dirty="0">
                <a:solidFill>
                  <a:srgbClr val="003884"/>
                </a:solidFill>
                <a:hlinkClick r:id="rId5"/>
              </a:rPr>
              <a:t> Logistics League 2017 Final: </a:t>
            </a:r>
            <a:r>
              <a:rPr lang="en-US" dirty="0" err="1">
                <a:solidFill>
                  <a:srgbClr val="003884"/>
                </a:solidFill>
                <a:hlinkClick r:id="rId5"/>
              </a:rPr>
              <a:t>Carologistics</a:t>
            </a:r>
            <a:r>
              <a:rPr lang="en-US" dirty="0">
                <a:solidFill>
                  <a:srgbClr val="003884"/>
                </a:solidFill>
                <a:hlinkClick r:id="rId5"/>
              </a:rPr>
              <a:t> vs. GRIPS</a:t>
            </a:r>
            <a:endParaRPr lang="en-US" dirty="0">
              <a:effectLst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11197" y="574770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dirty="0" err="1">
                <a:solidFill>
                  <a:srgbClr val="003884"/>
                </a:solidFill>
                <a:hlinkClick r:id="rId6"/>
              </a:rPr>
              <a:t>RoboCup</a:t>
            </a:r>
            <a:r>
              <a:rPr lang="de-DE" dirty="0">
                <a:solidFill>
                  <a:srgbClr val="003884"/>
                </a:solidFill>
                <a:hlinkClick r:id="rId6"/>
              </a:rPr>
              <a:t> </a:t>
            </a:r>
            <a:r>
              <a:rPr lang="de-DE" dirty="0" err="1">
                <a:solidFill>
                  <a:srgbClr val="003884"/>
                </a:solidFill>
                <a:hlinkClick r:id="rId6"/>
              </a:rPr>
              <a:t>Logistics</a:t>
            </a:r>
            <a:r>
              <a:rPr lang="de-DE" dirty="0">
                <a:solidFill>
                  <a:srgbClr val="003884"/>
                </a:solidFill>
                <a:hlinkClick r:id="rId6"/>
              </a:rPr>
              <a:t> League 2016 Final - </a:t>
            </a:r>
            <a:r>
              <a:rPr lang="de-DE" dirty="0" err="1">
                <a:solidFill>
                  <a:srgbClr val="003884"/>
                </a:solidFill>
                <a:hlinkClick r:id="rId6"/>
              </a:rPr>
              <a:t>Carologistics</a:t>
            </a:r>
            <a:r>
              <a:rPr lang="de-DE" dirty="0">
                <a:solidFill>
                  <a:srgbClr val="003884"/>
                </a:solidFill>
                <a:hlinkClick r:id="rId6"/>
              </a:rPr>
              <a:t> vs. </a:t>
            </a:r>
            <a:r>
              <a:rPr lang="de-DE" dirty="0" err="1">
                <a:solidFill>
                  <a:srgbClr val="003884"/>
                </a:solidFill>
                <a:hlinkClick r:id="rId6"/>
              </a:rPr>
              <a:t>Solidus</a:t>
            </a:r>
            <a:endParaRPr lang="de-DE" dirty="0">
              <a:solidFill>
                <a:srgbClr val="003884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-270284" y="398706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600" dirty="0" smtClean="0">
                <a:solidFill>
                  <a:srgbClr val="003884"/>
                </a:solidFill>
              </a:rPr>
              <a:t>Team: </a:t>
            </a:r>
            <a:r>
              <a:rPr lang="de-DE" sz="1600" dirty="0" err="1" smtClean="0">
                <a:solidFill>
                  <a:srgbClr val="003884"/>
                </a:solidFill>
              </a:rPr>
              <a:t>Carologistics</a:t>
            </a:r>
            <a:endParaRPr lang="de-DE" sz="1600" dirty="0">
              <a:solidFill>
                <a:srgbClr val="003884"/>
              </a:solidFill>
            </a:endParaRPr>
          </a:p>
          <a:p>
            <a:pPr algn="ctr"/>
            <a:r>
              <a:rPr lang="de-DE" sz="1600" b="1" dirty="0">
                <a:solidFill>
                  <a:srgbClr val="FF0000"/>
                </a:solidFill>
              </a:rPr>
              <a:t>RWTH Aachen University, Germany</a:t>
            </a:r>
            <a:r>
              <a:rPr lang="de-DE" sz="1600" b="1" dirty="0" smtClean="0">
                <a:solidFill>
                  <a:srgbClr val="FF0000"/>
                </a:solidFill>
              </a:rPr>
              <a:t> </a:t>
            </a:r>
            <a:endParaRPr lang="de-DE" sz="1600" b="1" dirty="0">
              <a:solidFill>
                <a:srgbClr val="FF0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419872" y="188640"/>
            <a:ext cx="4869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n-lt"/>
              </a:rPr>
              <a:t>Brief </a:t>
            </a:r>
            <a:r>
              <a:rPr lang="de-DE" sz="2400" dirty="0" err="1" smtClean="0">
                <a:latin typeface="+mn-lt"/>
              </a:rPr>
              <a:t>introduction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for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similar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platform</a:t>
            </a:r>
            <a:endParaRPr lang="de-DE" sz="2400" dirty="0">
              <a:latin typeface="+mn-lt"/>
            </a:endParaRPr>
          </a:p>
        </p:txBody>
      </p:sp>
      <p:sp>
        <p:nvSpPr>
          <p:cNvPr id="13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4090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 err="1" smtClean="0">
                <a:latin typeface="+mn-lt"/>
              </a:rPr>
              <a:t>Robotino</a:t>
            </a:r>
            <a:r>
              <a:rPr lang="en-US" sz="2400" b="1" dirty="0" smtClean="0">
                <a:latin typeface="+mn-lt"/>
              </a:rPr>
              <a:t> platform in Germany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9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6699" t="11100" b="20081"/>
          <a:stretch/>
        </p:blipFill>
        <p:spPr>
          <a:xfrm>
            <a:off x="302462" y="1772816"/>
            <a:ext cx="5108932" cy="28803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370656"/>
            <a:ext cx="4133743" cy="2564960"/>
          </a:xfrm>
          <a:prstGeom prst="rect">
            <a:avLst/>
          </a:prstGeom>
        </p:spPr>
      </p:pic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4822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 err="1" smtClean="0">
                <a:latin typeface="+mn-lt"/>
              </a:rPr>
              <a:t>RoboCup</a:t>
            </a:r>
            <a:r>
              <a:rPr lang="en-US" sz="2400" b="1" dirty="0" smtClean="0">
                <a:latin typeface="+mn-lt"/>
              </a:rPr>
              <a:t> Logistics League 2017 Final</a:t>
            </a:r>
            <a:endParaRPr lang="en-US" sz="2400" b="1" dirty="0">
              <a:latin typeface="+mn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419872" y="188640"/>
            <a:ext cx="4869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n-lt"/>
              </a:rPr>
              <a:t>Brief </a:t>
            </a:r>
            <a:r>
              <a:rPr lang="de-DE" sz="2400" dirty="0" err="1" smtClean="0">
                <a:latin typeface="+mn-lt"/>
              </a:rPr>
              <a:t>introduction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for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similar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platform</a:t>
            </a:r>
            <a:endParaRPr lang="de-DE" sz="2400" dirty="0">
              <a:latin typeface="+mn-lt"/>
            </a:endParaRPr>
          </a:p>
        </p:txBody>
      </p:sp>
      <p:sp>
        <p:nvSpPr>
          <p:cNvPr id="9" name="Text Box 50"/>
          <p:cNvSpPr txBox="1">
            <a:spLocks noChangeArrowheads="1"/>
          </p:cNvSpPr>
          <p:nvPr/>
        </p:nvSpPr>
        <p:spPr bwMode="auto">
          <a:xfrm>
            <a:off x="5220072" y="5961411"/>
            <a:ext cx="3325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de-DE" altLang="zh-CN" sz="1800" i="1" dirty="0" smtClean="0">
                <a:latin typeface="+mn-lt"/>
              </a:rPr>
              <a:t>Simulation in </a:t>
            </a:r>
            <a:r>
              <a:rPr lang="de-DE" altLang="zh-CN" sz="1800" i="1" dirty="0" err="1" smtClean="0">
                <a:latin typeface="+mn-lt"/>
              </a:rPr>
              <a:t>virtual</a:t>
            </a:r>
            <a:r>
              <a:rPr lang="de-DE" altLang="zh-CN" sz="1800" i="1" dirty="0" smtClean="0">
                <a:latin typeface="+mn-lt"/>
              </a:rPr>
              <a:t> </a:t>
            </a:r>
            <a:r>
              <a:rPr lang="de-DE" altLang="zh-CN" sz="1800" i="1" dirty="0" err="1" smtClean="0">
                <a:latin typeface="+mn-lt"/>
              </a:rPr>
              <a:t>environment</a:t>
            </a:r>
            <a:endParaRPr lang="en-US" sz="1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52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364" y="1181140"/>
            <a:ext cx="2412868" cy="469412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07" y="3062204"/>
            <a:ext cx="2423820" cy="2176833"/>
          </a:xfrm>
          <a:prstGeom prst="rect">
            <a:avLst/>
          </a:prstGeom>
        </p:spPr>
      </p:pic>
      <p:sp>
        <p:nvSpPr>
          <p:cNvPr id="4" name="椭圆 1">
            <a:extLst>
              <a:ext uri="{FF2B5EF4-FFF2-40B4-BE49-F238E27FC236}">
                <a16:creationId xmlns:a16="http://schemas.microsoft.com/office/drawing/2014/main" xmlns="" id="{C75A0A01-0C85-4A8F-8EA4-CE6F272F63FD}"/>
              </a:ext>
            </a:extLst>
          </p:cNvPr>
          <p:cNvSpPr/>
          <p:nvPr/>
        </p:nvSpPr>
        <p:spPr>
          <a:xfrm>
            <a:off x="4247364" y="1650217"/>
            <a:ext cx="1596854" cy="15968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上下 2">
            <a:extLst>
              <a:ext uri="{FF2B5EF4-FFF2-40B4-BE49-F238E27FC236}">
                <a16:creationId xmlns:a16="http://schemas.microsoft.com/office/drawing/2014/main" xmlns="" id="{9EF54AD9-B892-474B-A7EB-C3D2F6D12F7E}"/>
              </a:ext>
            </a:extLst>
          </p:cNvPr>
          <p:cNvSpPr/>
          <p:nvPr/>
        </p:nvSpPr>
        <p:spPr>
          <a:xfrm rot="3204508" flipH="1">
            <a:off x="3723958" y="2736699"/>
            <a:ext cx="367670" cy="1146228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2842" t="1359"/>
          <a:stretch/>
        </p:blipFill>
        <p:spPr>
          <a:xfrm>
            <a:off x="6660232" y="1100914"/>
            <a:ext cx="2325913" cy="493586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43584" y="6020212"/>
            <a:ext cx="162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  <a:latin typeface="+mj-lt"/>
              </a:rPr>
              <a:t>2017</a:t>
            </a:r>
            <a:endParaRPr lang="de-DE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12974" y="6050863"/>
            <a:ext cx="162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  <a:latin typeface="+mj-lt"/>
              </a:rPr>
              <a:t>2015</a:t>
            </a:r>
            <a:endParaRPr lang="de-DE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422541" y="1019632"/>
            <a:ext cx="419495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MR10"/>
              </a:rPr>
              <a:t>An additional laptop </a:t>
            </a:r>
            <a:endParaRPr lang="en-US" b="1" dirty="0" smtClean="0">
              <a:solidFill>
                <a:srgbClr val="FF0000"/>
              </a:solidFill>
              <a:latin typeface="CMR1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Increase </a:t>
            </a:r>
            <a:r>
              <a:rPr lang="en-US" sz="1800" dirty="0">
                <a:solidFill>
                  <a:srgbClr val="000000"/>
                </a:solidFill>
                <a:latin typeface="CMR10"/>
              </a:rPr>
              <a:t>the computation power </a:t>
            </a:r>
            <a:endParaRPr lang="en-US" sz="1800" dirty="0" smtClean="0">
              <a:solidFill>
                <a:srgbClr val="000000"/>
              </a:solidFill>
              <a:latin typeface="CMR1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Allow </a:t>
            </a:r>
            <a:r>
              <a:rPr lang="en-US" sz="1800" dirty="0">
                <a:solidFill>
                  <a:srgbClr val="000000"/>
                </a:solidFill>
                <a:latin typeface="CMR10"/>
              </a:rPr>
              <a:t>for </a:t>
            </a: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more elaborate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Self-localization</a:t>
            </a:r>
            <a:endParaRPr lang="en-US" sz="1800" dirty="0">
              <a:solidFill>
                <a:srgbClr val="000000"/>
              </a:solidFill>
              <a:latin typeface="CMR1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Computer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Reasoning</a:t>
            </a:r>
            <a:r>
              <a:rPr lang="en-US" sz="1800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3419872" y="188640"/>
            <a:ext cx="4869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n-lt"/>
              </a:rPr>
              <a:t>Brief </a:t>
            </a:r>
            <a:r>
              <a:rPr lang="de-DE" sz="2400" dirty="0" err="1" smtClean="0">
                <a:latin typeface="+mn-lt"/>
              </a:rPr>
              <a:t>introduction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for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similar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platform</a:t>
            </a:r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15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0" y="1988840"/>
            <a:ext cx="3768080" cy="250224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358" y="4941168"/>
            <a:ext cx="5508104" cy="1093272"/>
          </a:xfrm>
          <a:prstGeom prst="rect">
            <a:avLst/>
          </a:prstGeom>
        </p:spPr>
      </p:pic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40412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de-DE" sz="2400" b="1" dirty="0" err="1">
                <a:latin typeface="+mn-lt"/>
              </a:rPr>
              <a:t>Pioneer</a:t>
            </a:r>
            <a:r>
              <a:rPr lang="de-DE" sz="2400" b="1" dirty="0">
                <a:latin typeface="+mn-lt"/>
              </a:rPr>
              <a:t> 3-AT </a:t>
            </a:r>
            <a:r>
              <a:rPr lang="de-DE" sz="2400" b="1" dirty="0" err="1" smtClean="0">
                <a:latin typeface="+mn-lt"/>
              </a:rPr>
              <a:t>vehicles</a:t>
            </a:r>
            <a:endParaRPr lang="de-DE" sz="2400" b="1" dirty="0">
              <a:latin typeface="+mn-lt"/>
            </a:endParaRPr>
          </a:p>
          <a:p>
            <a:pPr eaLnBrk="1" hangingPunct="1"/>
            <a:r>
              <a:rPr lang="de-DE" sz="2400" b="1" dirty="0" smtClean="0">
                <a:latin typeface="+mn-lt"/>
              </a:rPr>
              <a:t>Beijing Institute </a:t>
            </a:r>
            <a:r>
              <a:rPr lang="de-DE" sz="2400" b="1" dirty="0" err="1" smtClean="0">
                <a:latin typeface="+mn-lt"/>
              </a:rPr>
              <a:t>of</a:t>
            </a:r>
            <a:r>
              <a:rPr lang="de-DE" sz="2400" b="1" dirty="0" smtClean="0">
                <a:latin typeface="+mn-lt"/>
              </a:rPr>
              <a:t> Technology</a:t>
            </a:r>
            <a:endParaRPr lang="en-US" sz="2400" b="1" dirty="0">
              <a:latin typeface="+mn-lt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419872" y="188640"/>
            <a:ext cx="4869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n-lt"/>
              </a:rPr>
              <a:t>Brief </a:t>
            </a:r>
            <a:r>
              <a:rPr lang="de-DE" sz="2400" dirty="0" err="1" smtClean="0">
                <a:latin typeface="+mn-lt"/>
              </a:rPr>
              <a:t>introduction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for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similar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platform</a:t>
            </a:r>
            <a:endParaRPr lang="de-DE" sz="2400" dirty="0">
              <a:latin typeface="+mn-lt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988840"/>
            <a:ext cx="3758555" cy="25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572000" y="143340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n-lt"/>
              </a:rPr>
              <a:t>Outline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27584" y="1268760"/>
            <a:ext cx="584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latin typeface="+mn-lt"/>
              </a:rPr>
              <a:t>Feasibility study on Multi-agent network </a:t>
            </a:r>
            <a:endParaRPr lang="en-GB" sz="2400" dirty="0">
              <a:latin typeface="+mn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828317" y="2440846"/>
            <a:ext cx="4142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zh-CN" sz="2400" b="1" dirty="0" smtClean="0">
                <a:solidFill>
                  <a:srgbClr val="FF0000"/>
                </a:solidFill>
                <a:latin typeface="+mn-lt"/>
              </a:rPr>
              <a:t>Distributed </a:t>
            </a:r>
            <a:r>
              <a:rPr lang="de-DE" altLang="zh-CN" sz="2400" b="1" dirty="0" err="1" smtClean="0">
                <a:solidFill>
                  <a:srgbClr val="FF0000"/>
                </a:solidFill>
                <a:latin typeface="+mn-lt"/>
              </a:rPr>
              <a:t>cooperative</a:t>
            </a:r>
            <a:r>
              <a:rPr lang="de-DE" altLang="zh-CN" sz="2400" b="1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de-DE" altLang="zh-CN" sz="2400" b="1" dirty="0" err="1" smtClean="0">
                <a:solidFill>
                  <a:srgbClr val="FF0000"/>
                </a:solidFill>
                <a:latin typeface="+mn-lt"/>
              </a:rPr>
              <a:t>task</a:t>
            </a:r>
            <a:endParaRPr lang="en-GB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27584" y="1854803"/>
            <a:ext cx="650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latin typeface="+mn-lt"/>
              </a:rPr>
              <a:t>Brief introduction for similar research platform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031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251520" y="922184"/>
            <a:ext cx="8568952" cy="3795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228600" indent="-228600" algn="l">
              <a:defRPr/>
            </a:pPr>
            <a:r>
              <a:rPr lang="en-US" altLang="zh-CN" sz="2000" b="1" dirty="0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Main Tasks:</a:t>
            </a:r>
          </a:p>
          <a:p>
            <a:pPr marL="457200" lvl="0" indent="-457200" algn="l">
              <a:buFontTx/>
              <a:buAutoNum type="arabicPeriod"/>
              <a:defRPr/>
            </a:pPr>
            <a:r>
              <a:rPr lang="de-DE" sz="2000" b="1" dirty="0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Distributed </a:t>
            </a:r>
            <a:r>
              <a:rPr lang="de-DE" sz="2000" b="1" dirty="0" err="1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achitecture</a:t>
            </a:r>
            <a:r>
              <a:rPr lang="de-DE" sz="2000" b="1" dirty="0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 </a:t>
            </a:r>
            <a:r>
              <a:rPr lang="de-DE" sz="2000" b="1" dirty="0" err="1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network</a:t>
            </a:r>
            <a:r>
              <a:rPr lang="de-DE" sz="2000" b="1" dirty="0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 </a:t>
            </a:r>
            <a:r>
              <a:rPr lang="de-DE" sz="2000" b="1" dirty="0" err="1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communication</a:t>
            </a:r>
            <a:r>
              <a:rPr lang="de-DE" sz="2000" b="1" dirty="0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 </a:t>
            </a:r>
            <a:r>
              <a:rPr lang="de-DE" sz="2000" b="1" dirty="0" err="1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based</a:t>
            </a:r>
            <a:r>
              <a:rPr lang="de-DE" sz="2000" b="1" dirty="0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 on </a:t>
            </a:r>
            <a:r>
              <a:rPr lang="de-DE" sz="2000" b="1" dirty="0" err="1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Robotino</a:t>
            </a:r>
            <a:r>
              <a:rPr lang="de-DE" sz="2000" b="1" dirty="0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 </a:t>
            </a:r>
            <a:r>
              <a:rPr lang="de-DE" sz="2000" b="1" dirty="0" err="1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systems</a:t>
            </a:r>
            <a:endParaRPr lang="de-DE" sz="2000" b="1" dirty="0">
              <a:solidFill>
                <a:schemeClr val="tx1"/>
              </a:solidFill>
              <a:latin typeface="Comic Sans MS" panose="030F0702030302020204" pitchFamily="66" charset="0"/>
              <a:ea typeface="宋体" pitchFamily="2" charset="-122"/>
            </a:endParaRPr>
          </a:p>
          <a:p>
            <a:pPr marL="457200" lvl="0" indent="-457200" algn="l">
              <a:buFontTx/>
              <a:buAutoNum type="arabicPeriod"/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Distributed cooperative for multi-</a:t>
            </a:r>
            <a:r>
              <a:rPr lang="en-US" sz="2000" b="1" dirty="0" err="1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Robotino</a:t>
            </a:r>
            <a:r>
              <a:rPr lang="en-US" sz="2000" b="1" dirty="0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 system</a:t>
            </a:r>
            <a:endParaRPr lang="de-DE" sz="2000" b="1" dirty="0">
              <a:solidFill>
                <a:schemeClr val="tx1"/>
              </a:solidFill>
              <a:latin typeface="Comic Sans MS" panose="030F0702030302020204" pitchFamily="66" charset="0"/>
              <a:ea typeface="宋体" pitchFamily="2" charset="-122"/>
            </a:endParaRPr>
          </a:p>
          <a:p>
            <a:pPr algn="l">
              <a:defRPr/>
            </a:pPr>
            <a:endParaRPr lang="de-DE" sz="2000" b="1" dirty="0">
              <a:solidFill>
                <a:schemeClr val="tx1"/>
              </a:solidFill>
              <a:latin typeface="Comic Sans MS" panose="030F0702030302020204" pitchFamily="66" charset="0"/>
              <a:ea typeface="宋体" pitchFamily="2" charset="-122"/>
            </a:endParaRPr>
          </a:p>
          <a:p>
            <a:pPr marL="457200" lvl="0" indent="-457200" algn="l">
              <a:buFontTx/>
              <a:buAutoNum type="arabicPeriod"/>
              <a:defRPr/>
            </a:pPr>
            <a:endParaRPr lang="de-DE" sz="2000" b="1" dirty="0">
              <a:solidFill>
                <a:schemeClr val="tx1"/>
              </a:solidFill>
              <a:latin typeface="Comic Sans MS" panose="030F0702030302020204" pitchFamily="66" charset="0"/>
              <a:ea typeface="宋体" pitchFamily="2" charset="-122"/>
            </a:endParaRPr>
          </a:p>
          <a:p>
            <a:pPr marL="457200" indent="-457200" algn="l">
              <a:buFontTx/>
              <a:buAutoNum type="arabicPeriod"/>
              <a:defRPr/>
            </a:pPr>
            <a:endParaRPr lang="de-DE" sz="2000" b="1" dirty="0">
              <a:solidFill>
                <a:schemeClr val="tx1"/>
              </a:solidFill>
              <a:latin typeface="Comic Sans MS" panose="030F0702030302020204" pitchFamily="66" charset="0"/>
              <a:ea typeface="宋体" pitchFamily="2" charset="-122"/>
            </a:endParaRPr>
          </a:p>
          <a:p>
            <a:pPr algn="l"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Comic Sans MS" panose="030F0702030302020204" pitchFamily="66" charset="0"/>
                <a:ea typeface="宋体" pitchFamily="2" charset="-122"/>
              </a:rPr>
              <a:t> </a:t>
            </a:r>
            <a:endParaRPr lang="de-DE" sz="2000" b="1" dirty="0">
              <a:solidFill>
                <a:schemeClr val="tx1"/>
              </a:solidFill>
              <a:latin typeface="Comic Sans MS" panose="030F0702030302020204" pitchFamily="66" charset="0"/>
              <a:ea typeface="宋体" pitchFamily="2" charset="-122"/>
            </a:endParaRPr>
          </a:p>
          <a:p>
            <a:pPr marL="228600" indent="-228600" algn="l">
              <a:defRPr/>
            </a:pPr>
            <a:endParaRPr lang="en-US" altLang="zh-CN" sz="2000" b="1" dirty="0" smtClean="0">
              <a:solidFill>
                <a:schemeClr val="tx1"/>
              </a:solidFill>
              <a:latin typeface="Comic Sans MS" panose="030F0702030302020204" pitchFamily="66" charset="0"/>
              <a:ea typeface="宋体" pitchFamily="2" charset="-122"/>
            </a:endParaRPr>
          </a:p>
          <a:p>
            <a:pPr marL="228600" indent="-228600" algn="l">
              <a:defRPr/>
            </a:pPr>
            <a:endParaRPr lang="en-US" altLang="zh-CN" sz="1800" b="1" dirty="0">
              <a:solidFill>
                <a:schemeClr val="tx1"/>
              </a:solidFill>
              <a:latin typeface="Comic Sans MS" panose="030F0702030302020204" pitchFamily="66" charset="0"/>
              <a:ea typeface="宋体" pitchFamily="2" charset="-122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421856" y="90593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r>
              <a:rPr lang="en-US" altLang="zh-CN" sz="1800" b="1" dirty="0" smtClean="0"/>
              <a:t>Topic: </a:t>
            </a:r>
            <a:r>
              <a:rPr lang="en-US" sz="1800" b="1" dirty="0" smtClean="0"/>
              <a:t>Distributed Cooperative for Multi-</a:t>
            </a:r>
            <a:r>
              <a:rPr lang="de-DE" altLang="zh-CN" sz="1800" b="1" dirty="0" err="1" smtClean="0"/>
              <a:t>agent</a:t>
            </a:r>
            <a:r>
              <a:rPr lang="en-US" sz="1800" b="1" dirty="0" smtClean="0"/>
              <a:t> Systems </a:t>
            </a:r>
            <a:endParaRPr lang="en-US" altLang="zh-CN" sz="1800" b="1" dirty="0"/>
          </a:p>
        </p:txBody>
      </p:sp>
      <p:sp>
        <p:nvSpPr>
          <p:cNvPr id="8" name="Rechteck 7"/>
          <p:cNvSpPr/>
          <p:nvPr/>
        </p:nvSpPr>
        <p:spPr>
          <a:xfrm>
            <a:off x="7295320" y="6093296"/>
            <a:ext cx="184868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de-DE" altLang="zh-CN" sz="1600" b="1" dirty="0" smtClean="0">
                <a:solidFill>
                  <a:schemeClr val="tx1"/>
                </a:solidFill>
              </a:rPr>
              <a:t>Master Student</a:t>
            </a:r>
            <a:endParaRPr lang="de-DE" sz="1600" b="1" dirty="0">
              <a:solidFill>
                <a:schemeClr val="tx1"/>
              </a:solidFill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635825" y="2564904"/>
            <a:ext cx="5799561" cy="2446098"/>
            <a:chOff x="1004745" y="2503511"/>
            <a:chExt cx="5781079" cy="2438303"/>
          </a:xfrm>
        </p:grpSpPr>
        <p:pic>
          <p:nvPicPr>
            <p:cNvPr id="10" name="Picture 1"/>
            <p:cNvPicPr/>
            <p:nvPr/>
          </p:nvPicPr>
          <p:blipFill rotWithShape="1">
            <a:blip r:embed="rId2"/>
            <a:srcRect l="30001" t="36667" r="36250" b="23334"/>
            <a:stretch/>
          </p:blipFill>
          <p:spPr>
            <a:xfrm>
              <a:off x="3921392" y="2503511"/>
              <a:ext cx="2864432" cy="1926981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t="16800"/>
            <a:stretch/>
          </p:blipFill>
          <p:spPr>
            <a:xfrm>
              <a:off x="1333328" y="2520473"/>
              <a:ext cx="2020380" cy="891154"/>
            </a:xfrm>
            <a:prstGeom prst="rect">
              <a:avLst/>
            </a:prstGeom>
          </p:spPr>
        </p:pic>
        <p:sp>
          <p:nvSpPr>
            <p:cNvPr id="14" name="Pfeil nach oben und unten 13"/>
            <p:cNvSpPr/>
            <p:nvPr/>
          </p:nvSpPr>
          <p:spPr>
            <a:xfrm rot="2239561">
              <a:off x="1650756" y="3393318"/>
              <a:ext cx="182771" cy="520806"/>
            </a:xfrm>
            <a:prstGeom prst="up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91515"/>
                </a:solidFill>
              </a:endParaRPr>
            </a:p>
          </p:txBody>
        </p:sp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745" y="3261708"/>
              <a:ext cx="508049" cy="410587"/>
            </a:xfrm>
            <a:prstGeom prst="rect">
              <a:avLst/>
            </a:prstGeom>
          </p:spPr>
        </p:pic>
        <p:sp>
          <p:nvSpPr>
            <p:cNvPr id="16" name="Pfeil nach oben und unten 15"/>
            <p:cNvSpPr/>
            <p:nvPr/>
          </p:nvSpPr>
          <p:spPr>
            <a:xfrm rot="5400000">
              <a:off x="2214536" y="4101807"/>
              <a:ext cx="182771" cy="520806"/>
            </a:xfrm>
            <a:prstGeom prst="up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91515"/>
                </a:solidFill>
              </a:endParaRPr>
            </a:p>
          </p:txBody>
        </p:sp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8275" y="4531227"/>
              <a:ext cx="508049" cy="410587"/>
            </a:xfrm>
            <a:prstGeom prst="rect">
              <a:avLst/>
            </a:prstGeom>
          </p:spPr>
        </p:pic>
        <p:sp>
          <p:nvSpPr>
            <p:cNvPr id="18" name="Pfeil nach oben und unten 17"/>
            <p:cNvSpPr/>
            <p:nvPr/>
          </p:nvSpPr>
          <p:spPr>
            <a:xfrm rot="19579108">
              <a:off x="2782690" y="3473969"/>
              <a:ext cx="182771" cy="520806"/>
            </a:xfrm>
            <a:prstGeom prst="up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91515"/>
                </a:solidFill>
              </a:endParaRPr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0291" y="3391237"/>
              <a:ext cx="508049" cy="410587"/>
            </a:xfrm>
            <a:prstGeom prst="rect">
              <a:avLst/>
            </a:prstGeom>
          </p:spPr>
        </p:pic>
        <p:sp>
          <p:nvSpPr>
            <p:cNvPr id="20" name="椭圆 1">
              <a:extLst>
                <a:ext uri="{FF2B5EF4-FFF2-40B4-BE49-F238E27FC236}">
                  <a16:creationId xmlns="" xmlns:a16="http://schemas.microsoft.com/office/drawing/2014/main" id="{C75A0A01-0C85-4A8F-8EA4-CE6F272F63FD}"/>
                </a:ext>
              </a:extLst>
            </p:cNvPr>
            <p:cNvSpPr/>
            <p:nvPr/>
          </p:nvSpPr>
          <p:spPr>
            <a:xfrm>
              <a:off x="4847204" y="3304831"/>
              <a:ext cx="496993" cy="4969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1" name="Gerade Verbindung mit Pfeil 20"/>
            <p:cNvCxnSpPr/>
            <p:nvPr/>
          </p:nvCxnSpPr>
          <p:spPr>
            <a:xfrm flipH="1" flipV="1">
              <a:off x="3284787" y="3125052"/>
              <a:ext cx="1562418" cy="34195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feld 25"/>
          <p:cNvSpPr txBox="1"/>
          <p:nvPr/>
        </p:nvSpPr>
        <p:spPr>
          <a:xfrm>
            <a:off x="3924514" y="4961658"/>
            <a:ext cx="2470501" cy="10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</a:pPr>
            <a:r>
              <a:rPr lang="de-DE" altLang="zh-CN" sz="1800" dirty="0" smtClean="0"/>
              <a:t>2 real </a:t>
            </a:r>
            <a:r>
              <a:rPr lang="de-DE" altLang="zh-CN" sz="1800" dirty="0" err="1" smtClean="0"/>
              <a:t>robots</a:t>
            </a:r>
            <a:endParaRPr lang="de-DE" altLang="zh-CN" sz="1800" dirty="0" smtClean="0"/>
          </a:p>
          <a:p>
            <a:pPr>
              <a:buClr>
                <a:srgbClr val="0070C0"/>
              </a:buClr>
            </a:pPr>
            <a:r>
              <a:rPr lang="de-DE" sz="1800" dirty="0" smtClean="0"/>
              <a:t>3 </a:t>
            </a:r>
            <a:r>
              <a:rPr lang="de-DE" sz="1800" dirty="0" err="1" smtClean="0"/>
              <a:t>virtual</a:t>
            </a:r>
            <a:r>
              <a:rPr lang="de-DE" sz="1800" dirty="0" smtClean="0"/>
              <a:t> </a:t>
            </a:r>
            <a:r>
              <a:rPr lang="de-DE" sz="1800" dirty="0" err="1" smtClean="0"/>
              <a:t>robots</a:t>
            </a:r>
            <a:r>
              <a:rPr lang="de-DE" sz="1800" dirty="0" smtClean="0"/>
              <a:t> </a:t>
            </a:r>
            <a:endParaRPr lang="en-US" dirty="0"/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de-DE" sz="2395" dirty="0">
              <a:latin typeface="+mj-lt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6842218" y="2290531"/>
            <a:ext cx="2198878" cy="3258720"/>
            <a:chOff x="1035252" y="1052736"/>
            <a:chExt cx="2901458" cy="4091474"/>
          </a:xfrm>
        </p:grpSpPr>
        <p:pic>
          <p:nvPicPr>
            <p:cNvPr id="27" name="Grafik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252" y="2492896"/>
              <a:ext cx="759230" cy="743467"/>
            </a:xfrm>
            <a:prstGeom prst="rect">
              <a:avLst/>
            </a:prstGeom>
          </p:spPr>
        </p:pic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104" y="4400743"/>
              <a:ext cx="759230" cy="743467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7704" y="3501008"/>
              <a:ext cx="759230" cy="743467"/>
            </a:xfrm>
            <a:prstGeom prst="rect">
              <a:avLst/>
            </a:prstGeom>
          </p:spPr>
        </p:pic>
        <p:sp>
          <p:nvSpPr>
            <p:cNvPr id="31" name="Ellipse 30"/>
            <p:cNvSpPr/>
            <p:nvPr/>
          </p:nvSpPr>
          <p:spPr>
            <a:xfrm>
              <a:off x="2253443" y="1052736"/>
              <a:ext cx="288032" cy="288032"/>
            </a:xfrm>
            <a:prstGeom prst="ellipse">
              <a:avLst/>
            </a:prstGeom>
            <a:solidFill>
              <a:srgbClr val="F91515"/>
            </a:solidFill>
            <a:ln>
              <a:solidFill>
                <a:srgbClr val="F9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2666933" y="1052736"/>
              <a:ext cx="1269777" cy="496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zh-CN" dirty="0" err="1" smtClean="0"/>
                <a:t>target</a:t>
              </a:r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1225133" y="2800097"/>
              <a:ext cx="379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zh-CN" dirty="0" smtClean="0">
                  <a:solidFill>
                    <a:srgbClr val="FF0000"/>
                  </a:solidFill>
                </a:rPr>
                <a:t>1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1228985" y="4721215"/>
              <a:ext cx="379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2077333" y="3832170"/>
              <a:ext cx="379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zh-CN" dirty="0" smtClean="0">
                  <a:solidFill>
                    <a:srgbClr val="FF0000"/>
                  </a:solidFill>
                </a:rPr>
                <a:t>3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3808" y="2492896"/>
              <a:ext cx="759230" cy="743467"/>
            </a:xfrm>
            <a:prstGeom prst="rect">
              <a:avLst/>
            </a:prstGeom>
          </p:spPr>
        </p:pic>
        <p:sp>
          <p:nvSpPr>
            <p:cNvPr id="37" name="Textfeld 36"/>
            <p:cNvSpPr txBox="1"/>
            <p:nvPr/>
          </p:nvSpPr>
          <p:spPr>
            <a:xfrm>
              <a:off x="3013437" y="2824058"/>
              <a:ext cx="379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zh-CN" dirty="0" smtClean="0">
                  <a:solidFill>
                    <a:srgbClr val="FF0000"/>
                  </a:solidFill>
                </a:rPr>
                <a:t>2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3808" y="4377858"/>
              <a:ext cx="759230" cy="743467"/>
            </a:xfrm>
            <a:prstGeom prst="rect">
              <a:avLst/>
            </a:prstGeom>
          </p:spPr>
        </p:pic>
        <p:sp>
          <p:nvSpPr>
            <p:cNvPr id="39" name="Textfeld 38"/>
            <p:cNvSpPr txBox="1"/>
            <p:nvPr/>
          </p:nvSpPr>
          <p:spPr>
            <a:xfrm>
              <a:off x="3013437" y="4709020"/>
              <a:ext cx="379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zh-CN" dirty="0" smtClean="0">
                  <a:solidFill>
                    <a:srgbClr val="FF0000"/>
                  </a:solidFill>
                </a:rPr>
                <a:t>5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cxnSp>
          <p:nvCxnSpPr>
            <p:cNvPr id="40" name="Gerader Verbinder 39"/>
            <p:cNvCxnSpPr/>
            <p:nvPr/>
          </p:nvCxnSpPr>
          <p:spPr>
            <a:xfrm flipH="1" flipV="1">
              <a:off x="1642930" y="3236363"/>
              <a:ext cx="303103" cy="336653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/>
            <p:nvPr/>
          </p:nvCxnSpPr>
          <p:spPr>
            <a:xfrm flipH="1" flipV="1">
              <a:off x="2592827" y="4172467"/>
              <a:ext cx="303103" cy="336653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/>
            <p:cNvCxnSpPr/>
            <p:nvPr/>
          </p:nvCxnSpPr>
          <p:spPr>
            <a:xfrm flipH="1">
              <a:off x="2571668" y="3204927"/>
              <a:ext cx="343548" cy="34289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/>
            <p:cNvCxnSpPr/>
            <p:nvPr/>
          </p:nvCxnSpPr>
          <p:spPr>
            <a:xfrm flipH="1">
              <a:off x="1645620" y="4145035"/>
              <a:ext cx="343548" cy="34289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/>
            <p:nvPr/>
          </p:nvCxnSpPr>
          <p:spPr>
            <a:xfrm flipH="1" flipV="1">
              <a:off x="1907705" y="2843347"/>
              <a:ext cx="835737" cy="138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 flipH="1" flipV="1">
              <a:off x="1892439" y="4771094"/>
              <a:ext cx="835737" cy="138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3203171" y="3328114"/>
              <a:ext cx="1" cy="100811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>
              <a:off x="1404247" y="3356475"/>
              <a:ext cx="1" cy="100811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pieren 47"/>
          <p:cNvGrpSpPr/>
          <p:nvPr/>
        </p:nvGrpSpPr>
        <p:grpSpPr>
          <a:xfrm>
            <a:off x="6679830" y="5805334"/>
            <a:ext cx="568867" cy="626516"/>
            <a:chOff x="7330625" y="1725734"/>
            <a:chExt cx="930820" cy="1025149"/>
          </a:xfrm>
        </p:grpSpPr>
        <p:pic>
          <p:nvPicPr>
            <p:cNvPr id="49" name="Grafik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0625" y="1725734"/>
              <a:ext cx="732606" cy="813445"/>
            </a:xfrm>
            <a:prstGeom prst="rect">
              <a:avLst/>
            </a:prstGeom>
          </p:spPr>
        </p:pic>
        <p:sp>
          <p:nvSpPr>
            <p:cNvPr id="50" name="Smiley 49"/>
            <p:cNvSpPr/>
            <p:nvPr/>
          </p:nvSpPr>
          <p:spPr>
            <a:xfrm>
              <a:off x="7596336" y="2085774"/>
              <a:ext cx="665109" cy="665109"/>
            </a:xfrm>
            <a:prstGeom prst="smileyFace">
              <a:avLst/>
            </a:prstGeom>
            <a:solidFill>
              <a:srgbClr val="FFFF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1" name="Grafik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50" y="4112058"/>
            <a:ext cx="987594" cy="2099608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1359" y="4149606"/>
            <a:ext cx="987594" cy="2099608"/>
          </a:xfrm>
          <a:prstGeom prst="rect">
            <a:avLst/>
          </a:prstGeom>
        </p:spPr>
      </p:pic>
      <p:sp>
        <p:nvSpPr>
          <p:cNvPr id="2" name="Gleichschenkliges Dreieck 1"/>
          <p:cNvSpPr/>
          <p:nvPr/>
        </p:nvSpPr>
        <p:spPr>
          <a:xfrm>
            <a:off x="6612340" y="3927610"/>
            <a:ext cx="2415504" cy="1565802"/>
          </a:xfrm>
          <a:prstGeom prst="triangl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7344883" y="5475023"/>
            <a:ext cx="1140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/>
              <a:t>Virtual </a:t>
            </a:r>
            <a:endParaRPr lang="de-DE" dirty="0"/>
          </a:p>
        </p:txBody>
      </p:sp>
      <p:sp>
        <p:nvSpPr>
          <p:cNvPr id="52" name="Textfeld 51"/>
          <p:cNvSpPr txBox="1"/>
          <p:nvPr/>
        </p:nvSpPr>
        <p:spPr>
          <a:xfrm>
            <a:off x="7168580" y="3011137"/>
            <a:ext cx="149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/>
              <a:t>Real </a:t>
            </a:r>
            <a:r>
              <a:rPr lang="de-DE" altLang="zh-CN" dirty="0" err="1" smtClean="0"/>
              <a:t>robot</a:t>
            </a:r>
            <a:r>
              <a:rPr lang="de-DE" altLang="zh-CN" dirty="0" smtClean="0"/>
              <a:t> </a:t>
            </a:r>
            <a:endParaRPr lang="de-DE" dirty="0"/>
          </a:p>
        </p:txBody>
      </p:sp>
      <p:pic>
        <p:nvPicPr>
          <p:cNvPr id="55" name="Grafik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736" y="3496350"/>
            <a:ext cx="747986" cy="78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29" y="3112255"/>
            <a:ext cx="759230" cy="74346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69" y="3917763"/>
            <a:ext cx="759230" cy="7434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41" y="3917763"/>
            <a:ext cx="759230" cy="743467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035252" y="1412776"/>
            <a:ext cx="288032" cy="288032"/>
          </a:xfrm>
          <a:prstGeom prst="ellipse">
            <a:avLst/>
          </a:prstGeom>
          <a:solidFill>
            <a:srgbClr val="F91515"/>
          </a:solidFill>
          <a:ln>
            <a:solidFill>
              <a:srgbClr val="F9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48743" y="141277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err="1" smtClean="0"/>
              <a:t>target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378210" y="3419456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3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38750" y="4238235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4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011270" y="4248925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5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2421856" y="90593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r>
              <a:rPr lang="en-US" altLang="zh-CN" sz="1800" b="1" dirty="0" smtClean="0"/>
              <a:t>Topic: </a:t>
            </a:r>
            <a:r>
              <a:rPr lang="en-US" sz="1800" b="1" dirty="0" smtClean="0"/>
              <a:t>Distributed Cooperative for Multi-</a:t>
            </a:r>
            <a:r>
              <a:rPr lang="de-DE" altLang="zh-CN" sz="1800" b="1" dirty="0" err="1" smtClean="0"/>
              <a:t>agent</a:t>
            </a:r>
            <a:r>
              <a:rPr lang="en-US" sz="1800" b="1" dirty="0" smtClean="0"/>
              <a:t> Systems </a:t>
            </a:r>
            <a:endParaRPr lang="en-US" altLang="zh-CN" sz="1800" b="1" dirty="0"/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57" y="2276704"/>
            <a:ext cx="759230" cy="743467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41" y="2276704"/>
            <a:ext cx="759230" cy="743467"/>
          </a:xfrm>
          <a:prstGeom prst="rect">
            <a:avLst/>
          </a:prstGeom>
        </p:spPr>
      </p:pic>
      <p:sp>
        <p:nvSpPr>
          <p:cNvPr id="47" name="Textfeld 46"/>
          <p:cNvSpPr txBox="1"/>
          <p:nvPr/>
        </p:nvSpPr>
        <p:spPr>
          <a:xfrm>
            <a:off x="720338" y="2597176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1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2011270" y="2607866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2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49" name="Grafik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222944" y="3204339"/>
            <a:ext cx="759230" cy="743467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83484" y="4009847"/>
            <a:ext cx="759230" cy="743467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76256" y="4009847"/>
            <a:ext cx="759230" cy="743467"/>
          </a:xfrm>
          <a:prstGeom prst="rect">
            <a:avLst/>
          </a:prstGeom>
        </p:spPr>
      </p:pic>
      <p:sp>
        <p:nvSpPr>
          <p:cNvPr id="52" name="Ellipse 51"/>
          <p:cNvSpPr/>
          <p:nvPr/>
        </p:nvSpPr>
        <p:spPr>
          <a:xfrm rot="16200000">
            <a:off x="4488710" y="3364377"/>
            <a:ext cx="288032" cy="288032"/>
          </a:xfrm>
          <a:prstGeom prst="ellipse">
            <a:avLst/>
          </a:prstGeom>
          <a:solidFill>
            <a:srgbClr val="F91515"/>
          </a:solidFill>
          <a:ln>
            <a:solidFill>
              <a:srgbClr val="F9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7" name="Grafik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65072" y="2368788"/>
            <a:ext cx="759230" cy="743467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76256" y="2368788"/>
            <a:ext cx="759230" cy="743467"/>
          </a:xfrm>
          <a:prstGeom prst="rect">
            <a:avLst/>
          </a:prstGeom>
        </p:spPr>
      </p:pic>
      <p:sp>
        <p:nvSpPr>
          <p:cNvPr id="61" name="Textfeld 60"/>
          <p:cNvSpPr txBox="1"/>
          <p:nvPr/>
        </p:nvSpPr>
        <p:spPr>
          <a:xfrm>
            <a:off x="4054621" y="280664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err="1" smtClean="0"/>
              <a:t>target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6551303" y="3364377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3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3" name="Textfeld 62"/>
          <p:cNvSpPr txBox="1"/>
          <p:nvPr/>
        </p:nvSpPr>
        <p:spPr>
          <a:xfrm>
            <a:off x="5911843" y="4183156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4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7184363" y="4193846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5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5" name="Textfeld 64"/>
          <p:cNvSpPr txBox="1"/>
          <p:nvPr/>
        </p:nvSpPr>
        <p:spPr>
          <a:xfrm>
            <a:off x="5893431" y="2542097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1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6" name="Textfeld 65"/>
          <p:cNvSpPr txBox="1"/>
          <p:nvPr/>
        </p:nvSpPr>
        <p:spPr>
          <a:xfrm>
            <a:off x="7184363" y="2552787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2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2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5536" y="1196752"/>
            <a:ext cx="79928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dirty="0" smtClean="0"/>
              <a:t>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feasibility</a:t>
            </a:r>
            <a:r>
              <a:rPr lang="de-DE" dirty="0" smtClean="0"/>
              <a:t> </a:t>
            </a:r>
            <a:r>
              <a:rPr lang="de-DE" dirty="0" err="1" smtClean="0"/>
              <a:t>study</a:t>
            </a:r>
            <a:r>
              <a:rPr lang="de-DE" dirty="0" smtClean="0"/>
              <a:t> on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plans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multi-agent </a:t>
            </a:r>
            <a:r>
              <a:rPr lang="de-DE" dirty="0" err="1" smtClean="0"/>
              <a:t>system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Plan B, </a:t>
            </a: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achitecture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laptop</a:t>
            </a:r>
            <a:r>
              <a:rPr lang="de-DE" dirty="0" smtClean="0"/>
              <a:t>,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Network </a:t>
            </a:r>
            <a:r>
              <a:rPr lang="de-DE" dirty="0" err="1" smtClean="0"/>
              <a:t>communication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Plan B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tested</a:t>
            </a:r>
            <a:r>
              <a:rPr lang="de-DE" dirty="0" smtClean="0"/>
              <a:t> </a:t>
            </a:r>
            <a:r>
              <a:rPr lang="de-DE" dirty="0" err="1" smtClean="0"/>
              <a:t>successfully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4572000" y="143340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>
                <a:latin typeface="+mn-lt"/>
              </a:rPr>
              <a:t>Conclusion</a:t>
            </a:r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74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1043608" y="2420888"/>
            <a:ext cx="6995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Thank you for your valuable time </a:t>
            </a:r>
          </a:p>
          <a:p>
            <a:pPr algn="ctr"/>
            <a:r>
              <a:rPr lang="en-US" sz="3200" b="1" dirty="0"/>
              <a:t>and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4125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572000" y="143340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+mn-lt"/>
              </a:rPr>
              <a:t>Outline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27584" y="1268760"/>
            <a:ext cx="584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latin typeface="+mn-lt"/>
              </a:rPr>
              <a:t>Feasibility study on Multi-agent network </a:t>
            </a:r>
            <a:endParaRPr lang="en-GB" sz="2400" dirty="0">
              <a:latin typeface="+mn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828317" y="2440846"/>
            <a:ext cx="4142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zh-CN" sz="2400" b="1" dirty="0" smtClean="0">
                <a:latin typeface="+mn-lt"/>
              </a:rPr>
              <a:t>Distributed </a:t>
            </a:r>
            <a:r>
              <a:rPr lang="de-DE" altLang="zh-CN" sz="2400" b="1" dirty="0" err="1" smtClean="0">
                <a:latin typeface="+mn-lt"/>
              </a:rPr>
              <a:t>cooperative</a:t>
            </a:r>
            <a:r>
              <a:rPr lang="de-DE" altLang="zh-CN" sz="2400" b="1" dirty="0" smtClean="0">
                <a:latin typeface="+mn-lt"/>
              </a:rPr>
              <a:t> </a:t>
            </a:r>
            <a:r>
              <a:rPr lang="de-DE" altLang="zh-CN" sz="2400" b="1" dirty="0" err="1" smtClean="0">
                <a:latin typeface="+mn-lt"/>
              </a:rPr>
              <a:t>task</a:t>
            </a:r>
            <a:endParaRPr lang="en-GB" sz="2400" dirty="0">
              <a:latin typeface="+mn-lt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27584" y="1854803"/>
            <a:ext cx="650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latin typeface="+mn-lt"/>
              </a:rPr>
              <a:t>Brief introduction for similar research platform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02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87" y="1052736"/>
            <a:ext cx="2656369" cy="47101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3779027" y="85566"/>
            <a:ext cx="4330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Experiment </a:t>
            </a:r>
            <a:r>
              <a:rPr lang="en-US" altLang="zh-CN" sz="2800" b="1" dirty="0" smtClean="0"/>
              <a:t>environment</a:t>
            </a:r>
            <a:endParaRPr lang="de-DE" sz="28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1855849" y="2645807"/>
            <a:ext cx="1347999" cy="783193"/>
          </a:xfrm>
          <a:prstGeom prst="wedgeRoundRectCallout">
            <a:avLst>
              <a:gd name="adj1" fmla="val -69334"/>
              <a:gd name="adj2" fmla="val 25921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altLang="zh-CN" dirty="0"/>
              <a:t>network cable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2669078" cy="47101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27" y="1772816"/>
            <a:ext cx="5184576" cy="38884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组合 13"/>
          <p:cNvGrpSpPr/>
          <p:nvPr/>
        </p:nvGrpSpPr>
        <p:grpSpPr>
          <a:xfrm>
            <a:off x="3921646" y="3152826"/>
            <a:ext cx="1946498" cy="1603977"/>
            <a:chOff x="3921646" y="3152826"/>
            <a:chExt cx="1946498" cy="1603977"/>
          </a:xfrm>
        </p:grpSpPr>
        <p:sp>
          <p:nvSpPr>
            <p:cNvPr id="7" name="椭圆 6"/>
            <p:cNvSpPr/>
            <p:nvPr/>
          </p:nvSpPr>
          <p:spPr>
            <a:xfrm>
              <a:off x="3921646" y="3152826"/>
              <a:ext cx="576064" cy="9361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921646" y="4314129"/>
              <a:ext cx="1946498" cy="442674"/>
            </a:xfrm>
            <a:prstGeom prst="wedgeRoundRectCallout">
              <a:avLst>
                <a:gd name="adj1" fmla="val -32185"/>
                <a:gd name="adj2" fmla="val -105333"/>
                <a:gd name="adj3" fmla="val 16667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Wireless Router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46951" y="2684774"/>
            <a:ext cx="2032076" cy="1104266"/>
            <a:chOff x="1746951" y="2684774"/>
            <a:chExt cx="2032076" cy="1104266"/>
          </a:xfrm>
        </p:grpSpPr>
        <p:sp>
          <p:nvSpPr>
            <p:cNvPr id="11" name="文本框 10"/>
            <p:cNvSpPr txBox="1"/>
            <p:nvPr/>
          </p:nvSpPr>
          <p:spPr>
            <a:xfrm>
              <a:off x="2431028" y="2794233"/>
              <a:ext cx="1347999" cy="783193"/>
            </a:xfrm>
            <a:prstGeom prst="wedgeRoundRectCallout">
              <a:avLst>
                <a:gd name="adj1" fmla="val -69334"/>
                <a:gd name="adj2" fmla="val 25921"/>
                <a:gd name="adj3" fmla="val 16667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altLang="zh-CN" dirty="0"/>
                <a:t>network cable</a:t>
              </a:r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1746951" y="2684774"/>
              <a:ext cx="576064" cy="11042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45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55cd46c48a46b23c0c00be13d804e4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980728"/>
            <a:ext cx="8762781" cy="4965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ff50ffb8cd6f7290ed2c648188fcafe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6056" y="836712"/>
            <a:ext cx="3167236" cy="5589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feld 3"/>
          <p:cNvSpPr txBox="1"/>
          <p:nvPr/>
        </p:nvSpPr>
        <p:spPr>
          <a:xfrm>
            <a:off x="3779027" y="85566"/>
            <a:ext cx="3281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Experiment </a:t>
            </a:r>
            <a:r>
              <a:rPr lang="en-US" sz="2800" b="1" dirty="0" smtClean="0"/>
              <a:t>result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0384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5544" y="1527610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smtClean="0">
                <a:latin typeface="+mn-lt"/>
              </a:rPr>
              <a:t> </a:t>
            </a:r>
          </a:p>
        </p:txBody>
      </p:sp>
      <p:sp>
        <p:nvSpPr>
          <p:cNvPr id="6" name="Textfeld 3"/>
          <p:cNvSpPr txBox="1"/>
          <p:nvPr/>
        </p:nvSpPr>
        <p:spPr>
          <a:xfrm>
            <a:off x="3779027" y="85566"/>
            <a:ext cx="3153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Technical </a:t>
            </a:r>
            <a:r>
              <a:rPr lang="en-GB" sz="2800" b="1" dirty="0" err="1" smtClean="0"/>
              <a:t>Detials</a:t>
            </a:r>
            <a:endParaRPr lang="de-DE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2" y="980728"/>
            <a:ext cx="82296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2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3"/>
          <p:cNvSpPr txBox="1"/>
          <p:nvPr/>
        </p:nvSpPr>
        <p:spPr>
          <a:xfrm>
            <a:off x="2843808" y="116632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Next step Multi-Agents</a:t>
            </a:r>
            <a:endParaRPr lang="de-DE"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2896"/>
            <a:ext cx="1576586" cy="17091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908720"/>
            <a:ext cx="1576586" cy="17091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908719"/>
            <a:ext cx="1576586" cy="17091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78" y="2536143"/>
            <a:ext cx="1576586" cy="1709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24" y="3994055"/>
            <a:ext cx="1576586" cy="1709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20" y="4015534"/>
            <a:ext cx="1576586" cy="1709131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2159732" y="3131437"/>
            <a:ext cx="4708934" cy="432048"/>
            <a:chOff x="2159732" y="3131437"/>
            <a:chExt cx="4708934" cy="432048"/>
          </a:xfrm>
        </p:grpSpPr>
        <p:sp>
          <p:nvSpPr>
            <p:cNvPr id="11" name="右箭头 10"/>
            <p:cNvSpPr/>
            <p:nvPr/>
          </p:nvSpPr>
          <p:spPr>
            <a:xfrm>
              <a:off x="2159732" y="3131437"/>
              <a:ext cx="1368152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35896" y="3131437"/>
              <a:ext cx="32327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err="1"/>
                <a:t>Connecte</a:t>
              </a:r>
              <a:r>
                <a:rPr lang="en-GB" altLang="zh-CN" dirty="0"/>
                <a:t> to which one??</a:t>
              </a:r>
              <a:endParaRPr lang="en-GB" altLang="zh-CN" dirty="0" smtClean="0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95536" y="2537012"/>
            <a:ext cx="8733143" cy="3609242"/>
            <a:chOff x="395536" y="2537012"/>
            <a:chExt cx="8733143" cy="3609242"/>
          </a:xfrm>
        </p:grpSpPr>
        <p:sp>
          <p:nvSpPr>
            <p:cNvPr id="14" name="文本框 13"/>
            <p:cNvSpPr txBox="1"/>
            <p:nvPr/>
          </p:nvSpPr>
          <p:spPr>
            <a:xfrm>
              <a:off x="395536" y="4202027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192.168.0.100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721901" y="5746144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192.168.0.101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182521" y="5727342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192.168.0.102</a:t>
              </a:r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184463" y="4316048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192.168.0.103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182521" y="2584923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192.168.0.104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713225" y="2537012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192.168.0.105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4933" y="926713"/>
            <a:ext cx="2704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smtClean="0"/>
              <a:t>1.Manually bind</a:t>
            </a:r>
          </a:p>
          <a:p>
            <a:endParaRPr lang="en-GB" altLang="zh-CN" dirty="0" smtClean="0"/>
          </a:p>
        </p:txBody>
      </p:sp>
      <p:sp>
        <p:nvSpPr>
          <p:cNvPr id="22" name="矩形 21"/>
          <p:cNvSpPr/>
          <p:nvPr/>
        </p:nvSpPr>
        <p:spPr>
          <a:xfrm>
            <a:off x="41665" y="1321082"/>
            <a:ext cx="26204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2.Automatically bind according to </a:t>
            </a:r>
            <a:r>
              <a:rPr lang="en-GB" altLang="zh-CN" dirty="0" smtClean="0"/>
              <a:t>position information</a:t>
            </a:r>
            <a:endParaRPr lang="zh-CN" altLang="en-US" dirty="0"/>
          </a:p>
        </p:txBody>
      </p:sp>
      <p:grpSp>
        <p:nvGrpSpPr>
          <p:cNvPr id="56" name="组合 55"/>
          <p:cNvGrpSpPr/>
          <p:nvPr/>
        </p:nvGrpSpPr>
        <p:grpSpPr>
          <a:xfrm>
            <a:off x="1399853" y="1763286"/>
            <a:ext cx="5968425" cy="2230769"/>
            <a:chOff x="1399853" y="1763286"/>
            <a:chExt cx="5968425" cy="2230769"/>
          </a:xfrm>
        </p:grpSpPr>
        <p:cxnSp>
          <p:nvCxnSpPr>
            <p:cNvPr id="24" name="直接连接符 23"/>
            <p:cNvCxnSpPr>
              <a:stCxn id="3" idx="0"/>
              <a:endCxn id="4" idx="1"/>
            </p:cNvCxnSpPr>
            <p:nvPr/>
          </p:nvCxnSpPr>
          <p:spPr>
            <a:xfrm flipV="1">
              <a:off x="1399853" y="1763286"/>
              <a:ext cx="1443955" cy="72961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1" idx="1"/>
              <a:endCxn id="6" idx="1"/>
            </p:cNvCxnSpPr>
            <p:nvPr/>
          </p:nvCxnSpPr>
          <p:spPr>
            <a:xfrm>
              <a:off x="2159732" y="3347461"/>
              <a:ext cx="5208546" cy="4324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endCxn id="7" idx="0"/>
            </p:cNvCxnSpPr>
            <p:nvPr/>
          </p:nvCxnSpPr>
          <p:spPr>
            <a:xfrm>
              <a:off x="2159732" y="3700076"/>
              <a:ext cx="3906385" cy="29397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427410" y="2538692"/>
            <a:ext cx="8748107" cy="3656384"/>
            <a:chOff x="427745" y="2782827"/>
            <a:chExt cx="8748107" cy="3656384"/>
          </a:xfrm>
        </p:grpSpPr>
        <p:sp>
          <p:nvSpPr>
            <p:cNvPr id="34" name="文本框 33"/>
            <p:cNvSpPr txBox="1"/>
            <p:nvPr/>
          </p:nvSpPr>
          <p:spPr>
            <a:xfrm>
              <a:off x="427745" y="4472281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Position(0,10)</a:t>
              </a:r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86295" y="2782827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Position(10,0)</a:t>
              </a:r>
              <a:endParaRPr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271270" y="2819678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Position(20,0)</a:t>
              </a:r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231636" y="4647478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Position(30,10)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188348" y="6016438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Position(20,20)</a:t>
              </a:r>
              <a:endParaRPr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721901" y="6039101"/>
              <a:ext cx="1944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dirty="0" smtClean="0"/>
                <a:t>Position(10,20)</a:t>
              </a:r>
              <a:endParaRPr lang="zh-CN" altLang="en-US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399853" y="1763285"/>
            <a:ext cx="6756718" cy="3106815"/>
            <a:chOff x="1399853" y="1763285"/>
            <a:chExt cx="6756718" cy="3106815"/>
          </a:xfrm>
        </p:grpSpPr>
        <p:cxnSp>
          <p:nvCxnSpPr>
            <p:cNvPr id="41" name="直接连接符 40"/>
            <p:cNvCxnSpPr>
              <a:stCxn id="4" idx="3"/>
              <a:endCxn id="5" idx="1"/>
            </p:cNvCxnSpPr>
            <p:nvPr/>
          </p:nvCxnSpPr>
          <p:spPr>
            <a:xfrm flipV="1">
              <a:off x="4420394" y="1763285"/>
              <a:ext cx="871686" cy="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5" idx="3"/>
              <a:endCxn id="6" idx="0"/>
            </p:cNvCxnSpPr>
            <p:nvPr/>
          </p:nvCxnSpPr>
          <p:spPr>
            <a:xfrm>
              <a:off x="6868666" y="1763285"/>
              <a:ext cx="1287905" cy="77285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3" idx="2"/>
              <a:endCxn id="8" idx="1"/>
            </p:cNvCxnSpPr>
            <p:nvPr/>
          </p:nvCxnSpPr>
          <p:spPr>
            <a:xfrm>
              <a:off x="1399853" y="4202027"/>
              <a:ext cx="1453767" cy="668073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8" idx="3"/>
              <a:endCxn id="7" idx="1"/>
            </p:cNvCxnSpPr>
            <p:nvPr/>
          </p:nvCxnSpPr>
          <p:spPr>
            <a:xfrm flipV="1">
              <a:off x="4430206" y="4848621"/>
              <a:ext cx="847618" cy="2147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7" idx="3"/>
              <a:endCxn id="6" idx="2"/>
            </p:cNvCxnSpPr>
            <p:nvPr/>
          </p:nvCxnSpPr>
          <p:spPr>
            <a:xfrm flipV="1">
              <a:off x="6854410" y="4245274"/>
              <a:ext cx="1302161" cy="60334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3" idx="0"/>
              <a:endCxn id="4" idx="1"/>
            </p:cNvCxnSpPr>
            <p:nvPr/>
          </p:nvCxnSpPr>
          <p:spPr>
            <a:xfrm flipV="1">
              <a:off x="1399853" y="1763286"/>
              <a:ext cx="1443955" cy="72961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4" name="文本框 63"/>
          <p:cNvSpPr txBox="1"/>
          <p:nvPr/>
        </p:nvSpPr>
        <p:spPr>
          <a:xfrm>
            <a:off x="63714" y="4896219"/>
            <a:ext cx="27895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1400" dirty="0" smtClean="0"/>
              <a:t>UDP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1400" dirty="0" smtClean="0"/>
              <a:t>Broadcast position and </a:t>
            </a:r>
            <a:r>
              <a:rPr lang="en-GB" altLang="zh-CN" sz="1400" dirty="0" err="1" smtClean="0"/>
              <a:t>ip</a:t>
            </a:r>
            <a:r>
              <a:rPr lang="en-GB" altLang="zh-CN" sz="1400" dirty="0" smtClean="0"/>
              <a:t>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1400" dirty="0" smtClean="0"/>
              <a:t>P2P(point to point) bind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422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45773" y="1806797"/>
            <a:ext cx="2168012" cy="2774138"/>
            <a:chOff x="963249" y="2272383"/>
            <a:chExt cx="2793431" cy="3494218"/>
          </a:xfrm>
        </p:grpSpPr>
        <p:sp>
          <p:nvSpPr>
            <p:cNvPr id="24" name="Textfeld 23"/>
            <p:cNvSpPr txBox="1"/>
            <p:nvPr/>
          </p:nvSpPr>
          <p:spPr>
            <a:xfrm>
              <a:off x="1508461" y="5366491"/>
              <a:ext cx="1703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Robotino</a:t>
              </a:r>
              <a:endParaRPr lang="de-DE" dirty="0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2"/>
            <a:srcRect t="16800"/>
            <a:stretch/>
          </p:blipFill>
          <p:spPr>
            <a:xfrm>
              <a:off x="963249" y="2349247"/>
              <a:ext cx="2793431" cy="1232133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/>
          </p:nvPicPr>
          <p:blipFill rotWithShape="1">
            <a:blip r:embed="rId2"/>
            <a:srcRect r="51369"/>
            <a:stretch/>
          </p:blipFill>
          <p:spPr>
            <a:xfrm>
              <a:off x="1100587" y="4042543"/>
              <a:ext cx="1032639" cy="1125722"/>
            </a:xfrm>
            <a:prstGeom prst="rect">
              <a:avLst/>
            </a:prstGeom>
          </p:spPr>
        </p:pic>
        <p:pic>
          <p:nvPicPr>
            <p:cNvPr id="31" name="Picture 1" descr="robotinoomnidriv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933056"/>
              <a:ext cx="1396716" cy="134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Pfeil nach oben und unten 31"/>
            <p:cNvSpPr/>
            <p:nvPr/>
          </p:nvSpPr>
          <p:spPr>
            <a:xfrm>
              <a:off x="1735775" y="3607157"/>
              <a:ext cx="202692" cy="637262"/>
            </a:xfrm>
            <a:prstGeom prst="up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91515"/>
                </a:solidFill>
              </a:endParaRPr>
            </a:p>
          </p:txBody>
        </p:sp>
        <p:pic>
          <p:nvPicPr>
            <p:cNvPr id="33" name="Grafik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8912" y="3556800"/>
              <a:ext cx="702442" cy="567688"/>
            </a:xfrm>
            <a:prstGeom prst="rect">
              <a:avLst/>
            </a:prstGeom>
          </p:spPr>
        </p:pic>
        <p:sp>
          <p:nvSpPr>
            <p:cNvPr id="40" name="Textfeld 39"/>
            <p:cNvSpPr txBox="1"/>
            <p:nvPr/>
          </p:nvSpPr>
          <p:spPr>
            <a:xfrm>
              <a:off x="1602757" y="2272383"/>
              <a:ext cx="1703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PC</a:t>
              </a:r>
              <a:endParaRPr lang="de-DE" baseline="-25000" dirty="0"/>
            </a:p>
          </p:txBody>
        </p:sp>
      </p:grpSp>
      <p:sp>
        <p:nvSpPr>
          <p:cNvPr id="42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5873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 smtClean="0">
                <a:latin typeface="+mn-lt"/>
              </a:rPr>
              <a:t>Current situation for </a:t>
            </a:r>
            <a:r>
              <a:rPr lang="en-US" sz="2400" b="1" dirty="0" err="1" smtClean="0">
                <a:latin typeface="+mn-lt"/>
              </a:rPr>
              <a:t>Robotino</a:t>
            </a:r>
            <a:r>
              <a:rPr lang="en-US" sz="2400" b="1" dirty="0" smtClean="0">
                <a:latin typeface="+mn-lt"/>
              </a:rPr>
              <a:t> system in AKS</a:t>
            </a:r>
            <a:endParaRPr lang="en-US" sz="2400" b="1" dirty="0">
              <a:latin typeface="+mn-lt"/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3419872" y="188640"/>
            <a:ext cx="426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2400" dirty="0" err="1" smtClean="0">
                <a:latin typeface="+mn-lt"/>
              </a:rPr>
              <a:t>Current</a:t>
            </a:r>
            <a:r>
              <a:rPr lang="de-DE" altLang="zh-CN" sz="2400" dirty="0" smtClean="0">
                <a:latin typeface="+mn-lt"/>
              </a:rPr>
              <a:t> </a:t>
            </a:r>
            <a:r>
              <a:rPr lang="de-DE" altLang="zh-CN" sz="2400" dirty="0" err="1" smtClean="0">
                <a:latin typeface="+mn-lt"/>
              </a:rPr>
              <a:t>situation</a:t>
            </a:r>
            <a:r>
              <a:rPr lang="de-DE" altLang="zh-CN" sz="2400" dirty="0" smtClean="0">
                <a:latin typeface="+mn-lt"/>
              </a:rPr>
              <a:t> </a:t>
            </a:r>
            <a:r>
              <a:rPr lang="de-DE" altLang="zh-CN" sz="2400" dirty="0" err="1" smtClean="0">
                <a:latin typeface="+mn-lt"/>
              </a:rPr>
              <a:t>and</a:t>
            </a:r>
            <a:r>
              <a:rPr lang="de-DE" altLang="zh-CN" sz="2400" dirty="0" smtClean="0">
                <a:latin typeface="+mn-lt"/>
              </a:rPr>
              <a:t> </a:t>
            </a:r>
            <a:r>
              <a:rPr lang="de-DE" altLang="zh-CN" sz="2400" dirty="0" err="1" smtClean="0">
                <a:latin typeface="+mn-lt"/>
              </a:rPr>
              <a:t>motivation</a:t>
            </a:r>
            <a:endParaRPr lang="de-DE" sz="2400" dirty="0">
              <a:latin typeface="+mn-lt"/>
            </a:endParaRPr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5" r="1797"/>
          <a:stretch/>
        </p:blipFill>
        <p:spPr>
          <a:xfrm>
            <a:off x="349935" y="1672124"/>
            <a:ext cx="2899279" cy="290881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511" y="4263278"/>
            <a:ext cx="3734490" cy="2190057"/>
          </a:xfrm>
          <a:prstGeom prst="rect">
            <a:avLst/>
          </a:prstGeom>
        </p:spPr>
      </p:pic>
      <p:sp>
        <p:nvSpPr>
          <p:cNvPr id="8" name="Wolkenförmige Legende 7"/>
          <p:cNvSpPr/>
          <p:nvPr/>
        </p:nvSpPr>
        <p:spPr>
          <a:xfrm>
            <a:off x="5575911" y="1635765"/>
            <a:ext cx="3240360" cy="1728192"/>
          </a:xfrm>
          <a:prstGeom prst="cloudCallout">
            <a:avLst>
              <a:gd name="adj1" fmla="val -64698"/>
              <a:gd name="adj2" fmla="val 6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 Box 50"/>
          <p:cNvSpPr txBox="1">
            <a:spLocks noChangeArrowheads="1"/>
          </p:cNvSpPr>
          <p:nvPr/>
        </p:nvSpPr>
        <p:spPr bwMode="auto">
          <a:xfrm>
            <a:off x="6084168" y="2296184"/>
            <a:ext cx="2584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b="1" dirty="0" smtClean="0">
                <a:latin typeface="+mn-lt"/>
              </a:rPr>
              <a:t>Embedded PC</a:t>
            </a:r>
            <a:endParaRPr lang="en-US" sz="2800" b="1" dirty="0">
              <a:latin typeface="+mn-lt"/>
            </a:endParaRPr>
          </a:p>
        </p:txBody>
      </p:sp>
      <p:sp>
        <p:nvSpPr>
          <p:cNvPr id="61" name="Textfeld 60"/>
          <p:cNvSpPr txBox="1"/>
          <p:nvPr/>
        </p:nvSpPr>
        <p:spPr>
          <a:xfrm>
            <a:off x="570872" y="6118436"/>
            <a:ext cx="1703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Robotino</a:t>
            </a:r>
            <a:r>
              <a:rPr lang="de-DE" dirty="0"/>
              <a:t> </a:t>
            </a:r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3177193" y="6099805"/>
            <a:ext cx="1703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Robotino</a:t>
            </a:r>
            <a:r>
              <a:rPr lang="de-DE" dirty="0"/>
              <a:t> 2</a:t>
            </a:r>
          </a:p>
        </p:txBody>
      </p:sp>
      <p:pic>
        <p:nvPicPr>
          <p:cNvPr id="64" name="Picture 1" descr="robotinoomnidriv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2" y="4773740"/>
            <a:ext cx="1396716" cy="134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" descr="robotinoomnidriv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35" y="4810666"/>
            <a:ext cx="1396716" cy="134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Pfeil nach oben und unten 67"/>
          <p:cNvSpPr/>
          <p:nvPr/>
        </p:nvSpPr>
        <p:spPr>
          <a:xfrm rot="5400000">
            <a:off x="2501317" y="5210368"/>
            <a:ext cx="216024" cy="813623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1515"/>
              </a:solidFill>
            </a:endParaRPr>
          </a:p>
        </p:txBody>
      </p:sp>
      <p:pic>
        <p:nvPicPr>
          <p:cNvPr id="70" name="Grafik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108" y="4974179"/>
            <a:ext cx="702442" cy="567688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876256" y="4773740"/>
            <a:ext cx="1224136" cy="887508"/>
          </a:xfrm>
          <a:prstGeom prst="rect">
            <a:avLst/>
          </a:prstGeom>
          <a:noFill/>
          <a:ln w="38100">
            <a:solidFill>
              <a:srgbClr val="F9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Textfeld 71"/>
          <p:cNvSpPr txBox="1"/>
          <p:nvPr/>
        </p:nvSpPr>
        <p:spPr>
          <a:xfrm>
            <a:off x="2223657" y="5800721"/>
            <a:ext cx="1321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err="1" smtClean="0">
                <a:solidFill>
                  <a:schemeClr val="accent6">
                    <a:lumMod val="75000"/>
                  </a:schemeClr>
                </a:solidFill>
              </a:rPr>
              <a:t>How</a:t>
            </a:r>
            <a:r>
              <a:rPr lang="de-DE" b="1" i="1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de-DE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4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0" grpId="0"/>
      <p:bldP spid="61" grpId="0"/>
      <p:bldP spid="62" grpId="0"/>
      <p:bldP spid="68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feld 52"/>
          <p:cNvSpPr txBox="1"/>
          <p:nvPr/>
        </p:nvSpPr>
        <p:spPr>
          <a:xfrm>
            <a:off x="539552" y="1127500"/>
            <a:ext cx="4476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+mn-lt"/>
              </a:rPr>
              <a:t>- Plan A: Multi-agent </a:t>
            </a:r>
            <a:r>
              <a:rPr lang="de-DE" b="1" dirty="0" err="1" smtClean="0">
                <a:latin typeface="+mn-lt"/>
              </a:rPr>
              <a:t>directly</a:t>
            </a:r>
            <a:r>
              <a:rPr lang="de-DE" b="1" dirty="0" smtClean="0">
                <a:latin typeface="+mn-lt"/>
              </a:rPr>
              <a:t> </a:t>
            </a:r>
            <a:r>
              <a:rPr lang="de-DE" b="1" dirty="0" err="1" smtClean="0">
                <a:latin typeface="+mn-lt"/>
              </a:rPr>
              <a:t>connection</a:t>
            </a:r>
            <a:endParaRPr lang="de-DE" b="1" dirty="0">
              <a:latin typeface="+mn-lt"/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3419872" y="188640"/>
            <a:ext cx="361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n-lt"/>
              </a:rPr>
              <a:t>Network Connection Plan A</a:t>
            </a:r>
            <a:endParaRPr lang="de-DE" sz="2400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628800"/>
            <a:ext cx="7344816" cy="4546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 Box 50"/>
          <p:cNvSpPr txBox="1">
            <a:spLocks noChangeArrowheads="1"/>
          </p:cNvSpPr>
          <p:nvPr/>
        </p:nvSpPr>
        <p:spPr bwMode="auto">
          <a:xfrm>
            <a:off x="2915816" y="5836474"/>
            <a:ext cx="2808312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/>
            <a:r>
              <a:rPr lang="en-US" sz="1600" b="1" dirty="0" smtClean="0">
                <a:latin typeface="+mn-lt"/>
              </a:rPr>
              <a:t>Virtual environment</a:t>
            </a:r>
            <a:endParaRPr lang="en-US" sz="1600" b="1" dirty="0">
              <a:latin typeface="+mn-lt"/>
            </a:endParaRPr>
          </a:p>
        </p:txBody>
      </p:sp>
      <p:pic>
        <p:nvPicPr>
          <p:cNvPr id="6" name="Picture 1"/>
          <p:cNvPicPr/>
          <p:nvPr/>
        </p:nvPicPr>
        <p:blipFill rotWithShape="1">
          <a:blip r:embed="rId3"/>
          <a:srcRect l="30001" t="36667" r="36250" b="23334"/>
          <a:stretch/>
        </p:blipFill>
        <p:spPr>
          <a:xfrm>
            <a:off x="6372200" y="4208381"/>
            <a:ext cx="2520280" cy="1786473"/>
          </a:xfrm>
          <a:prstGeom prst="rect">
            <a:avLst/>
          </a:prstGeom>
        </p:spPr>
      </p:pic>
      <p:sp>
        <p:nvSpPr>
          <p:cNvPr id="7" name="箭头: 上下 2">
            <a:extLst>
              <a:ext uri="{FF2B5EF4-FFF2-40B4-BE49-F238E27FC236}">
                <a16:creationId xmlns:a16="http://schemas.microsoft.com/office/drawing/2014/main" xmlns="" id="{9EF54AD9-B892-474B-A7EB-C3D2F6D12F7E}"/>
              </a:ext>
            </a:extLst>
          </p:cNvPr>
          <p:cNvSpPr/>
          <p:nvPr/>
        </p:nvSpPr>
        <p:spPr>
          <a:xfrm rot="4946453">
            <a:off x="5484390" y="4726266"/>
            <a:ext cx="265018" cy="1056000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03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9552" y="1484784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Compact </a:t>
            </a:r>
            <a:r>
              <a:rPr lang="de-DE" dirty="0" err="1" smtClean="0"/>
              <a:t>structure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Hardware simple </a:t>
            </a:r>
            <a:r>
              <a:rPr lang="de-DE" dirty="0" err="1" smtClean="0"/>
              <a:t>connection</a:t>
            </a:r>
            <a:r>
              <a:rPr lang="de-DE" dirty="0" smtClean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Low </a:t>
            </a:r>
            <a:r>
              <a:rPr lang="de-DE" dirty="0" err="1" smtClean="0"/>
              <a:t>cost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419872" y="188640"/>
            <a:ext cx="342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>
                <a:latin typeface="+mn-lt"/>
              </a:rPr>
              <a:t>Feasibility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study</a:t>
            </a:r>
            <a:r>
              <a:rPr lang="de-DE" sz="2400" dirty="0" smtClean="0">
                <a:latin typeface="+mn-lt"/>
              </a:rPr>
              <a:t> on Plan A</a:t>
            </a:r>
            <a:endParaRPr lang="de-DE" sz="2400" dirty="0">
              <a:latin typeface="+mn-lt"/>
            </a:endParaRPr>
          </a:p>
        </p:txBody>
      </p:sp>
      <p:sp>
        <p:nvSpPr>
          <p:cNvPr id="6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1669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 smtClean="0">
                <a:latin typeface="+mn-lt"/>
              </a:rPr>
              <a:t>Advantages</a:t>
            </a:r>
            <a:endParaRPr lang="en-US" sz="2400" b="1" dirty="0">
              <a:latin typeface="+mn-lt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67544" y="321297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Linux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in </a:t>
            </a:r>
            <a:r>
              <a:rPr lang="de-DE" altLang="zh-CN" dirty="0" err="1" smtClean="0"/>
              <a:t>embedded</a:t>
            </a:r>
            <a:r>
              <a:rPr lang="de-DE" altLang="zh-CN" dirty="0" smtClean="0"/>
              <a:t> PC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rgbClr val="FF0000"/>
                </a:solidFill>
              </a:rPr>
              <a:t>Low </a:t>
            </a:r>
            <a:r>
              <a:rPr lang="de-DE" b="1" dirty="0" err="1" smtClean="0">
                <a:solidFill>
                  <a:srgbClr val="FF0000"/>
                </a:solidFill>
              </a:rPr>
              <a:t>computation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ability</a:t>
            </a:r>
            <a:r>
              <a:rPr lang="de-DE" dirty="0" smtClean="0"/>
              <a:t>, </a:t>
            </a:r>
            <a:r>
              <a:rPr lang="de-DE" dirty="0" err="1" smtClean="0"/>
              <a:t>especially</a:t>
            </a:r>
            <a:r>
              <a:rPr lang="de-DE" dirty="0" smtClean="0"/>
              <a:t> on Image </a:t>
            </a:r>
            <a:r>
              <a:rPr lang="de-DE" dirty="0" err="1" smtClean="0"/>
              <a:t>procession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Learning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Hard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program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a </a:t>
            </a:r>
            <a:r>
              <a:rPr lang="de-DE" dirty="0" err="1" smtClean="0"/>
              <a:t>screem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Text Box 50"/>
          <p:cNvSpPr txBox="1">
            <a:spLocks noChangeArrowheads="1"/>
          </p:cNvSpPr>
          <p:nvPr/>
        </p:nvSpPr>
        <p:spPr bwMode="auto">
          <a:xfrm>
            <a:off x="610477" y="2708920"/>
            <a:ext cx="2028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 smtClean="0">
                <a:latin typeface="+mn-lt"/>
              </a:rPr>
              <a:t>Disadvantages</a:t>
            </a:r>
            <a:endParaRPr lang="en-US" sz="2400" b="1" dirty="0">
              <a:latin typeface="+mn-lt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415260" y="2968785"/>
            <a:ext cx="1543029" cy="369332"/>
          </a:xfrm>
          <a:prstGeom prst="rect">
            <a:avLst/>
          </a:prstGeom>
          <a:solidFill>
            <a:srgbClr val="FFFF00"/>
          </a:solidFill>
          <a:ln>
            <a:solidFill>
              <a:srgbClr val="F9151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800" dirty="0" smtClean="0"/>
              <a:t>CPU</a:t>
            </a:r>
            <a:endParaRPr lang="de-DE" sz="1800" dirty="0"/>
          </a:p>
        </p:txBody>
      </p:sp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67931"/>
              </p:ext>
            </p:extLst>
          </p:nvPr>
        </p:nvGraphicFramePr>
        <p:xfrm>
          <a:off x="6012160" y="1181958"/>
          <a:ext cx="2987824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835696"/>
              </a:tblGrid>
              <a:tr h="139040">
                <a:tc>
                  <a:txBody>
                    <a:bodyPr/>
                    <a:lstStyle/>
                    <a:p>
                      <a:pPr algn="ctr"/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Linux System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 smtClean="0"/>
                        <a:t>Matlab</a:t>
                      </a:r>
                      <a:r>
                        <a:rPr lang="de-DE" sz="1600" dirty="0" smtClean="0"/>
                        <a:t>/</a:t>
                      </a:r>
                    </a:p>
                    <a:p>
                      <a:pPr algn="ctr"/>
                      <a:r>
                        <a:rPr lang="de-DE" sz="1600" dirty="0" smtClean="0"/>
                        <a:t>Simulink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Not </a:t>
                      </a:r>
                      <a:r>
                        <a:rPr lang="de-DE" sz="1600" dirty="0" err="1" smtClean="0"/>
                        <a:t>Available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C++/</a:t>
                      </a:r>
                    </a:p>
                    <a:p>
                      <a:pPr algn="ctr"/>
                      <a:r>
                        <a:rPr lang="de-DE" sz="1600" dirty="0" err="1" smtClean="0"/>
                        <a:t>OpenCV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Transfer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reprogramming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Grafik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261" y="3344744"/>
            <a:ext cx="1543029" cy="108012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/>
          <a:srcRect t="29542"/>
          <a:stretch/>
        </p:blipFill>
        <p:spPr>
          <a:xfrm>
            <a:off x="5981701" y="4725144"/>
            <a:ext cx="2904139" cy="169199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827584" y="515564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600" i="1" dirty="0" smtClean="0">
                <a:solidFill>
                  <a:schemeClr val="accent1"/>
                </a:solidFill>
              </a:rPr>
              <a:t>GPU </a:t>
            </a:r>
            <a:r>
              <a:rPr lang="de-DE" sz="1600" i="1" dirty="0" err="1" smtClean="0">
                <a:solidFill>
                  <a:schemeClr val="accent1"/>
                </a:solidFill>
              </a:rPr>
              <a:t>is</a:t>
            </a:r>
            <a:r>
              <a:rPr lang="de-DE" sz="1600" i="1" dirty="0" smtClean="0">
                <a:solidFill>
                  <a:schemeClr val="accent1"/>
                </a:solidFill>
              </a:rPr>
              <a:t> 50-100 </a:t>
            </a:r>
            <a:r>
              <a:rPr lang="de-DE" sz="1600" i="1" dirty="0" err="1" smtClean="0">
                <a:solidFill>
                  <a:schemeClr val="accent1"/>
                </a:solidFill>
              </a:rPr>
              <a:t>times</a:t>
            </a:r>
            <a:r>
              <a:rPr lang="de-DE" sz="1600" i="1" dirty="0" smtClean="0">
                <a:solidFill>
                  <a:schemeClr val="accent1"/>
                </a:solidFill>
              </a:rPr>
              <a:t> </a:t>
            </a:r>
            <a:r>
              <a:rPr lang="de-DE" sz="1600" i="1" dirty="0" err="1" smtClean="0">
                <a:solidFill>
                  <a:schemeClr val="accent1"/>
                </a:solidFill>
              </a:rPr>
              <a:t>faster</a:t>
            </a:r>
            <a:r>
              <a:rPr lang="de-DE" sz="1600" i="1" dirty="0" smtClean="0">
                <a:solidFill>
                  <a:schemeClr val="accent1"/>
                </a:solidFill>
              </a:rPr>
              <a:t> </a:t>
            </a:r>
            <a:r>
              <a:rPr lang="de-DE" sz="1600" i="1" dirty="0" err="1" smtClean="0">
                <a:solidFill>
                  <a:schemeClr val="accent1"/>
                </a:solidFill>
              </a:rPr>
              <a:t>than</a:t>
            </a:r>
            <a:r>
              <a:rPr lang="de-DE" sz="1600" i="1" dirty="0" smtClean="0">
                <a:solidFill>
                  <a:schemeClr val="accent1"/>
                </a:solidFill>
              </a:rPr>
              <a:t> CPU </a:t>
            </a:r>
            <a:r>
              <a:rPr lang="de-DE" sz="1600" i="1" dirty="0" err="1" smtClean="0">
                <a:solidFill>
                  <a:schemeClr val="accent1"/>
                </a:solidFill>
              </a:rPr>
              <a:t>that</a:t>
            </a:r>
            <a:r>
              <a:rPr lang="de-DE" sz="1600" i="1" dirty="0" smtClean="0">
                <a:solidFill>
                  <a:schemeClr val="accent1"/>
                </a:solidFill>
              </a:rPr>
              <a:t> </a:t>
            </a:r>
            <a:r>
              <a:rPr lang="de-DE" sz="1600" i="1" dirty="0" err="1" smtClean="0">
                <a:solidFill>
                  <a:schemeClr val="accent1"/>
                </a:solidFill>
              </a:rPr>
              <a:t>require</a:t>
            </a:r>
            <a:r>
              <a:rPr lang="de-DE" sz="1600" i="1" dirty="0" smtClean="0">
                <a:solidFill>
                  <a:schemeClr val="accent1"/>
                </a:solidFill>
              </a:rPr>
              <a:t> multiple parallel </a:t>
            </a:r>
            <a:r>
              <a:rPr lang="de-DE" sz="1600" i="1" dirty="0" err="1" smtClean="0">
                <a:solidFill>
                  <a:schemeClr val="accent1"/>
                </a:solidFill>
              </a:rPr>
              <a:t>processes</a:t>
            </a:r>
            <a:r>
              <a:rPr lang="de-DE" sz="1600" i="1" dirty="0" smtClean="0">
                <a:solidFill>
                  <a:schemeClr val="accent1"/>
                </a:solidFill>
              </a:rPr>
              <a:t>, such </a:t>
            </a:r>
            <a:r>
              <a:rPr lang="de-DE" sz="1600" i="1" dirty="0" err="1" smtClean="0">
                <a:solidFill>
                  <a:schemeClr val="accent1"/>
                </a:solidFill>
              </a:rPr>
              <a:t>as</a:t>
            </a:r>
            <a:r>
              <a:rPr lang="de-DE" sz="1600" i="1" dirty="0" smtClean="0">
                <a:solidFill>
                  <a:schemeClr val="accent1"/>
                </a:solidFill>
              </a:rPr>
              <a:t> </a:t>
            </a:r>
            <a:r>
              <a:rPr lang="de-DE" sz="1600" i="1" dirty="0" err="1" smtClean="0">
                <a:solidFill>
                  <a:schemeClr val="accent1"/>
                </a:solidFill>
              </a:rPr>
              <a:t>machine</a:t>
            </a:r>
            <a:r>
              <a:rPr lang="de-DE" sz="1600" i="1" dirty="0" smtClean="0">
                <a:solidFill>
                  <a:schemeClr val="accent1"/>
                </a:solidFill>
              </a:rPr>
              <a:t> </a:t>
            </a:r>
            <a:r>
              <a:rPr lang="de-DE" sz="1600" i="1" dirty="0" err="1" smtClean="0">
                <a:solidFill>
                  <a:schemeClr val="accent1"/>
                </a:solidFill>
              </a:rPr>
              <a:t>learning</a:t>
            </a:r>
            <a:r>
              <a:rPr lang="de-DE" sz="1600" i="1" dirty="0" smtClean="0">
                <a:solidFill>
                  <a:schemeClr val="accent1"/>
                </a:solidFill>
              </a:rPr>
              <a:t> </a:t>
            </a:r>
            <a:r>
              <a:rPr lang="de-DE" sz="1600" i="1" dirty="0" err="1" smtClean="0">
                <a:solidFill>
                  <a:schemeClr val="accent1"/>
                </a:solidFill>
              </a:rPr>
              <a:t>and</a:t>
            </a:r>
            <a:r>
              <a:rPr lang="de-DE" sz="1600" i="1" dirty="0" smtClean="0">
                <a:solidFill>
                  <a:schemeClr val="accent1"/>
                </a:solidFill>
              </a:rPr>
              <a:t> </a:t>
            </a:r>
            <a:r>
              <a:rPr lang="de-DE" sz="1600" i="1" dirty="0" err="1" smtClean="0">
                <a:solidFill>
                  <a:schemeClr val="accent1"/>
                </a:solidFill>
              </a:rPr>
              <a:t>big</a:t>
            </a:r>
            <a:r>
              <a:rPr lang="de-DE" sz="1600" i="1" dirty="0" smtClean="0">
                <a:solidFill>
                  <a:schemeClr val="accent1"/>
                </a:solidFill>
              </a:rPr>
              <a:t> </a:t>
            </a:r>
            <a:r>
              <a:rPr lang="de-DE" sz="1600" i="1" dirty="0" err="1" smtClean="0">
                <a:solidFill>
                  <a:schemeClr val="accent1"/>
                </a:solidFill>
              </a:rPr>
              <a:t>data</a:t>
            </a:r>
            <a:r>
              <a:rPr lang="de-DE" sz="1600" i="1" dirty="0" smtClean="0">
                <a:solidFill>
                  <a:schemeClr val="accent1"/>
                </a:solidFill>
              </a:rPr>
              <a:t> </a:t>
            </a:r>
            <a:r>
              <a:rPr lang="de-DE" sz="1600" i="1" dirty="0" err="1" smtClean="0">
                <a:solidFill>
                  <a:schemeClr val="accent1"/>
                </a:solidFill>
              </a:rPr>
              <a:t>analysis</a:t>
            </a:r>
            <a:r>
              <a:rPr lang="de-DE" sz="1600" i="1" dirty="0" smtClean="0">
                <a:solidFill>
                  <a:schemeClr val="accent1"/>
                </a:solidFill>
              </a:rPr>
              <a:t>.</a:t>
            </a:r>
            <a:endParaRPr lang="de-DE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8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04360"/>
            <a:ext cx="2160240" cy="38304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58" y="1804360"/>
            <a:ext cx="6082401" cy="4019977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 Box 50"/>
          <p:cNvSpPr txBox="1">
            <a:spLocks noChangeArrowheads="1"/>
          </p:cNvSpPr>
          <p:nvPr/>
        </p:nvSpPr>
        <p:spPr bwMode="auto">
          <a:xfrm>
            <a:off x="4642550" y="5480406"/>
            <a:ext cx="1944216" cy="34393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/>
            <a:r>
              <a:rPr lang="en-US" sz="1600" b="1" dirty="0" smtClean="0">
                <a:latin typeface="+mn-lt"/>
              </a:rPr>
              <a:t>Virtual environment</a:t>
            </a:r>
            <a:endParaRPr lang="en-US" sz="1600" b="1" dirty="0">
              <a:latin typeface="+mn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39552" y="1127500"/>
            <a:ext cx="5075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+mn-lt"/>
              </a:rPr>
              <a:t>- Plan B: Multi-agent </a:t>
            </a:r>
            <a:r>
              <a:rPr lang="de-DE" b="1" dirty="0" err="1" smtClean="0">
                <a:latin typeface="+mn-lt"/>
              </a:rPr>
              <a:t>connection</a:t>
            </a:r>
            <a:r>
              <a:rPr lang="de-DE" b="1" dirty="0" smtClean="0">
                <a:latin typeface="+mn-lt"/>
              </a:rPr>
              <a:t> </a:t>
            </a:r>
            <a:r>
              <a:rPr lang="de-DE" b="1" dirty="0" err="1" smtClean="0">
                <a:latin typeface="+mn-lt"/>
              </a:rPr>
              <a:t>with</a:t>
            </a:r>
            <a:r>
              <a:rPr lang="de-DE" b="1" dirty="0" smtClean="0">
                <a:latin typeface="+mn-lt"/>
              </a:rPr>
              <a:t> a </a:t>
            </a:r>
            <a:r>
              <a:rPr lang="de-DE" b="1" dirty="0" err="1" smtClean="0">
                <a:latin typeface="+mn-lt"/>
              </a:rPr>
              <a:t>laptop</a:t>
            </a:r>
            <a:endParaRPr lang="de-DE" b="1" dirty="0">
              <a:latin typeface="+mn-lt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19872" y="188640"/>
            <a:ext cx="361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n-lt"/>
              </a:rPr>
              <a:t>Network Connection Plan B</a:t>
            </a:r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16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39552" y="1484784"/>
            <a:ext cx="53285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High </a:t>
            </a:r>
            <a:r>
              <a:rPr lang="de-DE" dirty="0" err="1" smtClean="0"/>
              <a:t>computation</a:t>
            </a:r>
            <a:r>
              <a:rPr lang="de-DE" dirty="0" smtClean="0"/>
              <a:t> power </a:t>
            </a:r>
            <a:r>
              <a:rPr lang="de-DE" dirty="0" err="1" smtClean="0"/>
              <a:t>with</a:t>
            </a:r>
            <a:r>
              <a:rPr lang="de-DE" dirty="0" smtClean="0"/>
              <a:t> GPU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High </a:t>
            </a:r>
            <a:r>
              <a:rPr lang="de-DE" dirty="0" err="1" smtClean="0"/>
              <a:t>efficiency</a:t>
            </a:r>
            <a:r>
              <a:rPr lang="de-DE" dirty="0" smtClean="0"/>
              <a:t> on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processing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 smtClean="0"/>
              <a:t>Allow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software</a:t>
            </a:r>
            <a:r>
              <a:rPr lang="de-DE" dirty="0" smtClean="0"/>
              <a:t>(</a:t>
            </a:r>
            <a:r>
              <a:rPr lang="de-DE" dirty="0" err="1" smtClean="0"/>
              <a:t>Matlab</a:t>
            </a:r>
            <a:r>
              <a:rPr lang="de-DE" dirty="0" smtClean="0"/>
              <a:t>/Simulink)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Time </a:t>
            </a:r>
            <a:r>
              <a:rPr lang="de-DE" dirty="0" err="1" smtClean="0"/>
              <a:t>saving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endParaRPr lang="de-DE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3419872" y="188640"/>
            <a:ext cx="342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>
                <a:latin typeface="+mn-lt"/>
              </a:rPr>
              <a:t>Feasibility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study</a:t>
            </a:r>
            <a:r>
              <a:rPr lang="de-DE" sz="2400" dirty="0" smtClean="0">
                <a:latin typeface="+mn-lt"/>
              </a:rPr>
              <a:t> on Plan B</a:t>
            </a:r>
            <a:endParaRPr lang="de-DE" sz="2400" dirty="0">
              <a:latin typeface="+mn-lt"/>
            </a:endParaRPr>
          </a:p>
        </p:txBody>
      </p:sp>
      <p:sp>
        <p:nvSpPr>
          <p:cNvPr id="6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1669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 smtClean="0">
                <a:latin typeface="+mn-lt"/>
              </a:rPr>
              <a:t>Advantages</a:t>
            </a:r>
            <a:endParaRPr lang="en-US" sz="2400" b="1" dirty="0">
              <a:latin typeface="+mn-lt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3617" y="3646750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smtClean="0"/>
              <a:t>High </a:t>
            </a:r>
            <a:r>
              <a:rPr lang="de-DE" dirty="0" err="1" smtClean="0"/>
              <a:t>cost</a:t>
            </a:r>
            <a:r>
              <a:rPr lang="de-DE" dirty="0" smtClean="0"/>
              <a:t> –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robotino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a </a:t>
            </a:r>
            <a:r>
              <a:rPr lang="de-DE" dirty="0" err="1" smtClean="0"/>
              <a:t>laptop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 err="1" smtClean="0">
                <a:solidFill>
                  <a:srgbClr val="FF0000"/>
                </a:solidFill>
              </a:rPr>
              <a:t>Complex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structure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endParaRPr lang="de-DE" dirty="0" smtClean="0"/>
          </a:p>
        </p:txBody>
      </p:sp>
      <p:sp>
        <p:nvSpPr>
          <p:cNvPr id="10" name="Text Box 50"/>
          <p:cNvSpPr txBox="1">
            <a:spLocks noChangeArrowheads="1"/>
          </p:cNvSpPr>
          <p:nvPr/>
        </p:nvSpPr>
        <p:spPr bwMode="auto">
          <a:xfrm>
            <a:off x="682485" y="3151530"/>
            <a:ext cx="2028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 smtClean="0">
                <a:latin typeface="+mn-lt"/>
              </a:rPr>
              <a:t>Disadvantages</a:t>
            </a:r>
            <a:endParaRPr lang="en-US" sz="2400" b="1" dirty="0">
              <a:latin typeface="+mn-lt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41" y="2252285"/>
            <a:ext cx="2160240" cy="38304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椭圆 1">
            <a:extLst>
              <a:ext uri="{FF2B5EF4-FFF2-40B4-BE49-F238E27FC236}">
                <a16:creationId xmlns:a16="http://schemas.microsoft.com/office/drawing/2014/main" xmlns="" id="{C75A0A01-0C85-4A8F-8EA4-CE6F272F63FD}"/>
              </a:ext>
            </a:extLst>
          </p:cNvPr>
          <p:cNvSpPr/>
          <p:nvPr/>
        </p:nvSpPr>
        <p:spPr>
          <a:xfrm>
            <a:off x="6811857" y="2252285"/>
            <a:ext cx="1530007" cy="1530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4106456"/>
            <a:ext cx="2455306" cy="2009681"/>
          </a:xfrm>
          <a:prstGeom prst="rect">
            <a:avLst/>
          </a:prstGeom>
        </p:spPr>
      </p:pic>
      <p:sp>
        <p:nvSpPr>
          <p:cNvPr id="15" name="Text Box 50"/>
          <p:cNvSpPr txBox="1">
            <a:spLocks noChangeArrowheads="1"/>
          </p:cNvSpPr>
          <p:nvPr/>
        </p:nvSpPr>
        <p:spPr bwMode="auto">
          <a:xfrm>
            <a:off x="3203848" y="6082711"/>
            <a:ext cx="29049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de-DE" altLang="zh-CN" sz="1800" i="1" dirty="0" smtClean="0">
                <a:latin typeface="+mn-lt"/>
              </a:rPr>
              <a:t>Design </a:t>
            </a:r>
            <a:r>
              <a:rPr lang="de-DE" altLang="zh-CN" sz="1800" i="1" dirty="0" err="1" smtClean="0">
                <a:latin typeface="+mn-lt"/>
              </a:rPr>
              <a:t>connection</a:t>
            </a:r>
            <a:r>
              <a:rPr lang="de-DE" altLang="zh-CN" sz="1800" i="1" dirty="0" smtClean="0">
                <a:latin typeface="+mn-lt"/>
              </a:rPr>
              <a:t> </a:t>
            </a:r>
            <a:r>
              <a:rPr lang="de-DE" altLang="zh-CN" sz="1800" i="1" dirty="0" err="1" smtClean="0">
                <a:latin typeface="+mn-lt"/>
              </a:rPr>
              <a:t>structure</a:t>
            </a:r>
            <a:r>
              <a:rPr lang="de-DE" altLang="zh-CN" sz="1800" i="1" dirty="0" smtClean="0">
                <a:latin typeface="+mn-lt"/>
              </a:rPr>
              <a:t> </a:t>
            </a:r>
            <a:endParaRPr lang="en-US" sz="1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196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76872"/>
            <a:ext cx="2160240" cy="38304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842" t="1359"/>
          <a:stretch/>
        </p:blipFill>
        <p:spPr>
          <a:xfrm>
            <a:off x="2771800" y="2244090"/>
            <a:ext cx="1918727" cy="407176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311" y="1607871"/>
            <a:ext cx="3165816" cy="422108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022328" y="5851157"/>
            <a:ext cx="3415781" cy="102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70C0"/>
              </a:buClr>
            </a:pPr>
            <a:r>
              <a:rPr lang="de-DE" altLang="zh-CN" sz="1833" dirty="0" smtClean="0"/>
              <a:t>Small PC box</a:t>
            </a:r>
          </a:p>
          <a:p>
            <a:pPr algn="ctr">
              <a:buClr>
                <a:srgbClr val="0070C0"/>
              </a:buClr>
            </a:pPr>
            <a:r>
              <a:rPr lang="de-DE" sz="1833" dirty="0" smtClean="0"/>
              <a:t>Core i5</a:t>
            </a:r>
            <a:endParaRPr lang="en-US" sz="2400" dirty="0"/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de-DE" sz="2395" dirty="0">
              <a:latin typeface="+mj-lt"/>
            </a:endParaRPr>
          </a:p>
        </p:txBody>
      </p:sp>
      <p:sp>
        <p:nvSpPr>
          <p:cNvPr id="6" name="椭圆 1">
            <a:extLst>
              <a:ext uri="{FF2B5EF4-FFF2-40B4-BE49-F238E27FC236}">
                <a16:creationId xmlns:a16="http://schemas.microsoft.com/office/drawing/2014/main" xmlns="" id="{C75A0A01-0C85-4A8F-8EA4-CE6F272F63FD}"/>
              </a:ext>
            </a:extLst>
          </p:cNvPr>
          <p:cNvSpPr/>
          <p:nvPr/>
        </p:nvSpPr>
        <p:spPr>
          <a:xfrm>
            <a:off x="5147311" y="2615983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Explosion 2 6"/>
          <p:cNvSpPr/>
          <p:nvPr/>
        </p:nvSpPr>
        <p:spPr>
          <a:xfrm rot="1671179">
            <a:off x="7322432" y="2538500"/>
            <a:ext cx="1631412" cy="1701238"/>
          </a:xfrm>
          <a:prstGeom prst="irregularSeal2">
            <a:avLst/>
          </a:prstGeom>
          <a:noFill/>
          <a:ln>
            <a:solidFill>
              <a:srgbClr val="F9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3792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 smtClean="0">
                <a:latin typeface="+mn-lt"/>
              </a:rPr>
              <a:t>Network for single </a:t>
            </a:r>
            <a:r>
              <a:rPr lang="en-US" sz="2400" b="1" dirty="0" err="1" smtClean="0">
                <a:latin typeface="+mn-lt"/>
              </a:rPr>
              <a:t>robotino</a:t>
            </a:r>
            <a:r>
              <a:rPr lang="en-US" sz="2400" b="1" dirty="0" smtClean="0">
                <a:latin typeface="+mn-lt"/>
              </a:rPr>
              <a:t> </a:t>
            </a:r>
            <a:endParaRPr lang="en-US" sz="2400" b="1" dirty="0">
              <a:latin typeface="+mn-lt"/>
            </a:endParaRPr>
          </a:p>
        </p:txBody>
      </p:sp>
      <p:sp>
        <p:nvSpPr>
          <p:cNvPr id="9" name="Explosion 2 8"/>
          <p:cNvSpPr/>
          <p:nvPr/>
        </p:nvSpPr>
        <p:spPr>
          <a:xfrm>
            <a:off x="1161889" y="1475684"/>
            <a:ext cx="3384376" cy="978495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i="1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</a:t>
            </a:r>
            <a:r>
              <a:rPr lang="de-DE" sz="2400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endParaRPr lang="de-DE" sz="2400" i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515190" y="118756"/>
            <a:ext cx="2200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n-lt"/>
              </a:rPr>
              <a:t>Hardware Test 1</a:t>
            </a:r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16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6800"/>
          <a:stretch/>
        </p:blipFill>
        <p:spPr>
          <a:xfrm>
            <a:off x="5997639" y="938910"/>
            <a:ext cx="3123642" cy="1409403"/>
          </a:xfrm>
          <a:prstGeom prst="rect">
            <a:avLst/>
          </a:prstGeom>
        </p:spPr>
      </p:pic>
      <p:sp>
        <p:nvSpPr>
          <p:cNvPr id="7" name="Pfeil nach oben und unten 6"/>
          <p:cNvSpPr/>
          <p:nvPr/>
        </p:nvSpPr>
        <p:spPr>
          <a:xfrm rot="16200000">
            <a:off x="3265898" y="3457361"/>
            <a:ext cx="261000" cy="853714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1515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07" y="3177016"/>
            <a:ext cx="545173" cy="4507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956376" y="938910"/>
            <a:ext cx="1321721" cy="31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PC</a:t>
            </a:r>
            <a:endParaRPr lang="de-DE" baseline="-250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82" y="2780928"/>
            <a:ext cx="1499826" cy="318860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433" y="3245352"/>
            <a:ext cx="1152128" cy="121099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515190" y="118756"/>
            <a:ext cx="2200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n-lt"/>
              </a:rPr>
              <a:t>Hardware Test 2</a:t>
            </a:r>
            <a:endParaRPr lang="de-DE" sz="2400" dirty="0">
              <a:latin typeface="+mn-lt"/>
            </a:endParaRPr>
          </a:p>
        </p:txBody>
      </p:sp>
      <p:sp>
        <p:nvSpPr>
          <p:cNvPr id="13" name="Pfeil nach oben und unten 12"/>
          <p:cNvSpPr/>
          <p:nvPr/>
        </p:nvSpPr>
        <p:spPr>
          <a:xfrm rot="16200000">
            <a:off x="5537067" y="3491786"/>
            <a:ext cx="261000" cy="853714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1515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383" y="3303018"/>
            <a:ext cx="545173" cy="450700"/>
          </a:xfrm>
          <a:prstGeom prst="rect">
            <a:avLst/>
          </a:prstGeom>
        </p:spPr>
      </p:pic>
      <p:sp>
        <p:nvSpPr>
          <p:cNvPr id="15" name="Explosion 2 14"/>
          <p:cNvSpPr/>
          <p:nvPr/>
        </p:nvSpPr>
        <p:spPr>
          <a:xfrm>
            <a:off x="1666599" y="4807278"/>
            <a:ext cx="3384376" cy="978495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i="1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</a:t>
            </a:r>
            <a:r>
              <a:rPr lang="de-DE" sz="2400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endParaRPr lang="de-DE" sz="2400" i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22" y="2644956"/>
            <a:ext cx="1821973" cy="1514820"/>
          </a:xfrm>
          <a:prstGeom prst="rect">
            <a:avLst/>
          </a:prstGeom>
        </p:spPr>
      </p:pic>
      <p:sp>
        <p:nvSpPr>
          <p:cNvPr id="17" name="Pfeil nach oben und unten 16"/>
          <p:cNvSpPr/>
          <p:nvPr/>
        </p:nvSpPr>
        <p:spPr>
          <a:xfrm rot="13611435">
            <a:off x="5403248" y="2275593"/>
            <a:ext cx="261000" cy="853714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1515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75" y="2101882"/>
            <a:ext cx="545173" cy="450700"/>
          </a:xfrm>
          <a:prstGeom prst="rect">
            <a:avLst/>
          </a:prstGeom>
        </p:spPr>
      </p:pic>
      <p:sp>
        <p:nvSpPr>
          <p:cNvPr id="21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38391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 smtClean="0">
                <a:latin typeface="+mn-lt"/>
              </a:rPr>
              <a:t>Network for Multi-</a:t>
            </a:r>
            <a:r>
              <a:rPr lang="en-US" sz="2400" b="1" dirty="0" err="1" smtClean="0">
                <a:latin typeface="+mn-lt"/>
              </a:rPr>
              <a:t>robotino</a:t>
            </a:r>
            <a:r>
              <a:rPr lang="en-US" sz="2400" b="1" dirty="0" smtClean="0">
                <a:latin typeface="+mn-lt"/>
              </a:rPr>
              <a:t> </a:t>
            </a:r>
            <a:endParaRPr lang="en-US" sz="2400" b="1" dirty="0">
              <a:latin typeface="+mn-lt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420125" y="2280399"/>
            <a:ext cx="1321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Laptop</a:t>
            </a:r>
            <a:endParaRPr lang="de-DE" baseline="-25000" dirty="0"/>
          </a:p>
        </p:txBody>
      </p:sp>
      <p:sp>
        <p:nvSpPr>
          <p:cNvPr id="23" name="Textfeld 22"/>
          <p:cNvSpPr txBox="1"/>
          <p:nvPr/>
        </p:nvSpPr>
        <p:spPr>
          <a:xfrm>
            <a:off x="6494334" y="5969535"/>
            <a:ext cx="1321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Robotino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37491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548</Words>
  <Application>Microsoft Office PowerPoint</Application>
  <PresentationFormat>全屏显示(4:3)</PresentationFormat>
  <Paragraphs>160</Paragraphs>
  <Slides>23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CMR10</vt:lpstr>
      <vt:lpstr>宋体</vt:lpstr>
      <vt:lpstr>Arial</vt:lpstr>
      <vt:lpstr>Calibri</vt:lpstr>
      <vt:lpstr>Comic Sans MS</vt:lpstr>
      <vt:lpstr>Times New Roman</vt:lpstr>
      <vt:lpstr>Wingdings</vt:lpstr>
      <vt:lpstr>Larissa-Design</vt:lpstr>
      <vt:lpstr>Benutzerdefiniertes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Kathrin Dudenhöffer</dc:creator>
  <cp:lastModifiedBy>User</cp:lastModifiedBy>
  <cp:revision>887</cp:revision>
  <dcterms:created xsi:type="dcterms:W3CDTF">2010-01-15T09:28:33Z</dcterms:created>
  <dcterms:modified xsi:type="dcterms:W3CDTF">2018-10-24T09:49:25Z</dcterms:modified>
</cp:coreProperties>
</file>